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4"/>
  </p:notesMasterIdLst>
  <p:sldIdLst>
    <p:sldId id="261" r:id="rId6"/>
    <p:sldId id="282" r:id="rId7"/>
    <p:sldId id="272" r:id="rId8"/>
    <p:sldId id="285" r:id="rId9"/>
    <p:sldId id="792" r:id="rId10"/>
    <p:sldId id="759" r:id="rId11"/>
    <p:sldId id="755" r:id="rId12"/>
    <p:sldId id="786" r:id="rId13"/>
    <p:sldId id="752" r:id="rId14"/>
    <p:sldId id="797" r:id="rId15"/>
    <p:sldId id="263" r:id="rId16"/>
    <p:sldId id="788" r:id="rId17"/>
    <p:sldId id="790" r:id="rId18"/>
    <p:sldId id="277" r:id="rId19"/>
    <p:sldId id="789" r:id="rId20"/>
    <p:sldId id="276" r:id="rId21"/>
    <p:sldId id="279" r:id="rId22"/>
    <p:sldId id="791" r:id="rId23"/>
    <p:sldId id="275" r:id="rId24"/>
    <p:sldId id="281" r:id="rId25"/>
    <p:sldId id="795" r:id="rId26"/>
    <p:sldId id="283" r:id="rId27"/>
    <p:sldId id="284" r:id="rId28"/>
    <p:sldId id="793" r:id="rId29"/>
    <p:sldId id="794" r:id="rId30"/>
    <p:sldId id="796" r:id="rId31"/>
    <p:sldId id="273" r:id="rId32"/>
    <p:sldId id="2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322"/>
    <a:srgbClr val="DA9973"/>
    <a:srgbClr val="371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1"/>
    <p:restoredTop sz="93505"/>
  </p:normalViewPr>
  <p:slideViewPr>
    <p:cSldViewPr snapToGrid="0" snapToObjects="1">
      <p:cViewPr varScale="1">
        <p:scale>
          <a:sx n="98" d="100"/>
          <a:sy n="98" d="100"/>
        </p:scale>
        <p:origin x="9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108EDF-B5E6-2444-AE1C-41C6CC1B2564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7C2E8-9A9F-B445-AA4A-62116C5C280B}">
      <dgm:prSet phldrT="[Text]"/>
      <dgm:spPr>
        <a:xfrm>
          <a:off x="6057168" y="2392424"/>
          <a:ext cx="1392113" cy="1392113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Center</a:t>
          </a:r>
        </a:p>
      </dgm:t>
    </dgm:pt>
    <dgm:pt modelId="{41763107-5843-2247-9686-406907045C7E}" type="parTrans" cxnId="{EFF53312-9D25-024F-9354-C19A3D97CFCD}">
      <dgm:prSet/>
      <dgm:spPr/>
      <dgm:t>
        <a:bodyPr/>
        <a:lstStyle/>
        <a:p>
          <a:endParaRPr lang="en-US"/>
        </a:p>
      </dgm:t>
    </dgm:pt>
    <dgm:pt modelId="{EDDAF63C-05DF-CB43-90C2-3FB5FA96CDD8}" type="sibTrans" cxnId="{EFF53312-9D25-024F-9354-C19A3D97CFCD}">
      <dgm:prSet/>
      <dgm:spPr/>
      <dgm:t>
        <a:bodyPr/>
        <a:lstStyle/>
        <a:p>
          <a:endParaRPr lang="en-US"/>
        </a:p>
      </dgm:t>
    </dgm:pt>
    <dgm:pt modelId="{5D9B82CF-2F2D-284F-B5EB-908E38394E94}">
      <dgm:prSet phldrT="[Text]" custT="1"/>
      <dgm:spPr>
        <a:xfrm>
          <a:off x="6057168" y="24839"/>
          <a:ext cx="1392113" cy="1392113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Commit</a:t>
          </a:r>
        </a:p>
      </dgm:t>
    </dgm:pt>
    <dgm:pt modelId="{833DB851-994A-744C-9CC4-756C8D6908F9}" type="parTrans" cxnId="{011FC672-1101-C747-8870-CB7DEDDB26C7}">
      <dgm:prSet/>
      <dgm:spPr>
        <a:xfrm rot="16200000">
          <a:off x="6265488" y="1895412"/>
          <a:ext cx="975472" cy="18552"/>
        </a:xfrm>
        <a:custGeom>
          <a:avLst/>
          <a:gdLst/>
          <a:ahLst/>
          <a:cxnLst/>
          <a:rect l="0" t="0" r="0" b="0"/>
          <a:pathLst>
            <a:path>
              <a:moveTo>
                <a:pt x="0" y="9276"/>
              </a:moveTo>
              <a:lnTo>
                <a:pt x="975472" y="9276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FB45E941-C82B-C34D-8F0C-8AF7829F3E06}" type="sibTrans" cxnId="{011FC672-1101-C747-8870-CB7DEDDB26C7}">
      <dgm:prSet/>
      <dgm:spPr/>
      <dgm:t>
        <a:bodyPr/>
        <a:lstStyle/>
        <a:p>
          <a:endParaRPr lang="en-US"/>
        </a:p>
      </dgm:t>
    </dgm:pt>
    <dgm:pt modelId="{8700C965-323E-1F4A-83E3-35AA99936574}">
      <dgm:prSet phldrT="[Text]" custT="1"/>
      <dgm:spPr>
        <a:xfrm>
          <a:off x="7731304" y="718288"/>
          <a:ext cx="1392113" cy="1392113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Communicate</a:t>
          </a:r>
        </a:p>
      </dgm:t>
    </dgm:pt>
    <dgm:pt modelId="{B0C15E74-EC85-2846-BFDA-87A6573A6206}" type="parTrans" cxnId="{E282C800-9586-F244-BB29-EF657F4063E2}">
      <dgm:prSet/>
      <dgm:spPr>
        <a:xfrm rot="18900000">
          <a:off x="7102556" y="2242137"/>
          <a:ext cx="975472" cy="18552"/>
        </a:xfrm>
        <a:custGeom>
          <a:avLst/>
          <a:gdLst/>
          <a:ahLst/>
          <a:cxnLst/>
          <a:rect l="0" t="0" r="0" b="0"/>
          <a:pathLst>
            <a:path>
              <a:moveTo>
                <a:pt x="0" y="9276"/>
              </a:moveTo>
              <a:lnTo>
                <a:pt x="975472" y="9276"/>
              </a:lnTo>
            </a:path>
          </a:pathLst>
        </a:custGeom>
        <a:noFill/>
        <a:ln w="12700" cap="flat" cmpd="sng" algn="ctr">
          <a:solidFill>
            <a:srgbClr val="4472C4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FEF6D29-A6F8-A444-BFA9-B257035F5FE5}" type="sibTrans" cxnId="{E282C800-9586-F244-BB29-EF657F4063E2}">
      <dgm:prSet/>
      <dgm:spPr/>
      <dgm:t>
        <a:bodyPr/>
        <a:lstStyle/>
        <a:p>
          <a:endParaRPr lang="en-US"/>
        </a:p>
      </dgm:t>
    </dgm:pt>
    <dgm:pt modelId="{CB9DEF4E-0A08-1A4E-885F-510194D87118}">
      <dgm:prSet phldrT="[Text]" custT="1"/>
      <dgm:spPr>
        <a:xfrm>
          <a:off x="8424754" y="2392424"/>
          <a:ext cx="1392113" cy="1392113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Collaborate</a:t>
          </a:r>
        </a:p>
      </dgm:t>
    </dgm:pt>
    <dgm:pt modelId="{0F70B6CE-1F4A-8440-813F-F197AB03DED4}" type="parTrans" cxnId="{B81C62CF-47F1-BA46-8CD2-4751EDA20AC8}">
      <dgm:prSet/>
      <dgm:spPr>
        <a:xfrm>
          <a:off x="7449281" y="3079205"/>
          <a:ext cx="975472" cy="18552"/>
        </a:xfrm>
        <a:custGeom>
          <a:avLst/>
          <a:gdLst/>
          <a:ahLst/>
          <a:cxnLst/>
          <a:rect l="0" t="0" r="0" b="0"/>
          <a:pathLst>
            <a:path>
              <a:moveTo>
                <a:pt x="0" y="9276"/>
              </a:moveTo>
              <a:lnTo>
                <a:pt x="975472" y="9276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FAF6FF75-7EDB-614A-B7BD-8EBEB5461594}" type="sibTrans" cxnId="{B81C62CF-47F1-BA46-8CD2-4751EDA20AC8}">
      <dgm:prSet/>
      <dgm:spPr/>
      <dgm:t>
        <a:bodyPr/>
        <a:lstStyle/>
        <a:p>
          <a:endParaRPr lang="en-US"/>
        </a:p>
      </dgm:t>
    </dgm:pt>
    <dgm:pt modelId="{63554871-2EE6-7B4F-9444-D77E3B8A7E88}">
      <dgm:prSet phldrT="[Text]" custT="1"/>
      <dgm:spPr>
        <a:xfrm>
          <a:off x="7731304" y="4066560"/>
          <a:ext cx="1392113" cy="1392113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Co-Create</a:t>
          </a:r>
        </a:p>
      </dgm:t>
    </dgm:pt>
    <dgm:pt modelId="{43296D49-E26F-0446-81AC-A3907BA47FD1}" type="parTrans" cxnId="{8A89ECD4-CEB1-E440-8D5B-0D606FEA6945}">
      <dgm:prSet/>
      <dgm:spPr>
        <a:xfrm rot="2700000">
          <a:off x="7102556" y="3916273"/>
          <a:ext cx="975472" cy="18552"/>
        </a:xfrm>
        <a:custGeom>
          <a:avLst/>
          <a:gdLst/>
          <a:ahLst/>
          <a:cxnLst/>
          <a:rect l="0" t="0" r="0" b="0"/>
          <a:pathLst>
            <a:path>
              <a:moveTo>
                <a:pt x="0" y="9276"/>
              </a:moveTo>
              <a:lnTo>
                <a:pt x="975472" y="9276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A4E0AD4-68DE-9743-8AE0-C427D73663A4}" type="sibTrans" cxnId="{8A89ECD4-CEB1-E440-8D5B-0D606FEA6945}">
      <dgm:prSet/>
      <dgm:spPr/>
      <dgm:t>
        <a:bodyPr/>
        <a:lstStyle/>
        <a:p>
          <a:endParaRPr lang="en-US"/>
        </a:p>
      </dgm:t>
    </dgm:pt>
    <dgm:pt modelId="{7D7C8BCC-3C36-3944-AEF4-6DD648FE37D9}">
      <dgm:prSet phldrT="[Text]" custT="1"/>
      <dgm:spPr>
        <a:xfrm>
          <a:off x="6057168" y="4760010"/>
          <a:ext cx="1392113" cy="1392113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Carry Out</a:t>
          </a:r>
        </a:p>
      </dgm:t>
    </dgm:pt>
    <dgm:pt modelId="{0722C00E-6F20-9B43-AFAD-FF6C87B4CFF7}" type="parTrans" cxnId="{01945500-D1DD-1748-84A6-92993170CC85}">
      <dgm:prSet/>
      <dgm:spPr>
        <a:xfrm rot="5400000">
          <a:off x="6265488" y="4262998"/>
          <a:ext cx="975472" cy="18552"/>
        </a:xfrm>
        <a:custGeom>
          <a:avLst/>
          <a:gdLst/>
          <a:ahLst/>
          <a:cxnLst/>
          <a:rect l="0" t="0" r="0" b="0"/>
          <a:pathLst>
            <a:path>
              <a:moveTo>
                <a:pt x="0" y="9276"/>
              </a:moveTo>
              <a:lnTo>
                <a:pt x="975472" y="9276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CE56CD26-637B-434B-A21B-6F67CABAE7BA}" type="sibTrans" cxnId="{01945500-D1DD-1748-84A6-92993170CC85}">
      <dgm:prSet/>
      <dgm:spPr/>
      <dgm:t>
        <a:bodyPr/>
        <a:lstStyle/>
        <a:p>
          <a:endParaRPr lang="en-US"/>
        </a:p>
      </dgm:t>
    </dgm:pt>
    <dgm:pt modelId="{7DB66AF6-1599-0741-9B64-29B3A05374F8}">
      <dgm:prSet phldrT="[Text]" custT="1"/>
      <dgm:spPr>
        <a:xfrm>
          <a:off x="4383032" y="4066560"/>
          <a:ext cx="1392113" cy="1392113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</a:t>
          </a:r>
        </a:p>
      </dgm:t>
    </dgm:pt>
    <dgm:pt modelId="{49C3A00B-8736-D848-AE10-97277BA65E2F}" type="parTrans" cxnId="{26184D42-5D1A-684E-A6DD-D81E4C55BB96}">
      <dgm:prSet/>
      <dgm:spPr>
        <a:xfrm rot="8100000">
          <a:off x="5428420" y="3916273"/>
          <a:ext cx="975472" cy="18552"/>
        </a:xfrm>
        <a:custGeom>
          <a:avLst/>
          <a:gdLst/>
          <a:ahLst/>
          <a:cxnLst/>
          <a:rect l="0" t="0" r="0" b="0"/>
          <a:pathLst>
            <a:path>
              <a:moveTo>
                <a:pt x="0" y="9276"/>
              </a:moveTo>
              <a:lnTo>
                <a:pt x="975472" y="9276"/>
              </a:lnTo>
            </a:path>
          </a:pathLst>
        </a:custGeom>
        <a:noFill/>
        <a:ln w="12700" cap="flat" cmpd="sng" algn="ctr">
          <a:solidFill>
            <a:srgbClr val="4472C4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DA58CA9-D1F3-4047-A439-01C004F82D71}" type="sibTrans" cxnId="{26184D42-5D1A-684E-A6DD-D81E4C55BB96}">
      <dgm:prSet/>
      <dgm:spPr/>
      <dgm:t>
        <a:bodyPr/>
        <a:lstStyle/>
        <a:p>
          <a:endParaRPr lang="en-US"/>
        </a:p>
      </dgm:t>
    </dgm:pt>
    <dgm:pt modelId="{B6EB9D06-B9EF-C542-B3E6-31C8CFC3DA4E}">
      <dgm:prSet phldrT="[Text]" custT="1"/>
      <dgm:spPr>
        <a:xfrm>
          <a:off x="3732435" y="2392424"/>
          <a:ext cx="1392113" cy="1392113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Course-Correct</a:t>
          </a:r>
        </a:p>
      </dgm:t>
    </dgm:pt>
    <dgm:pt modelId="{F626FD99-38BB-9143-9809-9976D02997D4}" type="parTrans" cxnId="{0737876B-CDC9-4F4C-B362-1571EBD1E19C}">
      <dgm:prSet/>
      <dgm:spPr>
        <a:xfrm rot="10800000">
          <a:off x="5124549" y="3079205"/>
          <a:ext cx="932619" cy="18552"/>
        </a:xfrm>
        <a:custGeom>
          <a:avLst/>
          <a:gdLst/>
          <a:ahLst/>
          <a:cxnLst/>
          <a:rect l="0" t="0" r="0" b="0"/>
          <a:pathLst>
            <a:path>
              <a:moveTo>
                <a:pt x="0" y="9276"/>
              </a:moveTo>
              <a:lnTo>
                <a:pt x="932619" y="9276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58AA192-23ED-6342-BA26-6490C5F97B9F}" type="sibTrans" cxnId="{0737876B-CDC9-4F4C-B362-1571EBD1E19C}">
      <dgm:prSet/>
      <dgm:spPr/>
      <dgm:t>
        <a:bodyPr/>
        <a:lstStyle/>
        <a:p>
          <a:endParaRPr lang="en-US"/>
        </a:p>
      </dgm:t>
    </dgm:pt>
    <dgm:pt modelId="{9FB77B06-666F-A747-BAC3-B1D1765A5020}">
      <dgm:prSet phldrT="[Text]" custT="1"/>
      <dgm:spPr>
        <a:xfrm>
          <a:off x="4397321" y="718293"/>
          <a:ext cx="1392113" cy="1392113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Re-Charge</a:t>
          </a:r>
        </a:p>
      </dgm:t>
    </dgm:pt>
    <dgm:pt modelId="{7319FB14-D3C3-0D48-A7DE-BA83D7788785}" type="parTrans" cxnId="{6467E9D0-7391-DB43-B281-16A3168087D5}">
      <dgm:prSet/>
      <dgm:spPr>
        <a:xfrm rot="13514728">
          <a:off x="5440608" y="2242139"/>
          <a:ext cx="965386" cy="18552"/>
        </a:xfrm>
        <a:custGeom>
          <a:avLst/>
          <a:gdLst/>
          <a:ahLst/>
          <a:cxnLst/>
          <a:rect l="0" t="0" r="0" b="0"/>
          <a:pathLst>
            <a:path>
              <a:moveTo>
                <a:pt x="0" y="9276"/>
              </a:moveTo>
              <a:lnTo>
                <a:pt x="965386" y="9276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99F19A9-86A9-7D4F-B655-F9A1C93E9756}" type="sibTrans" cxnId="{6467E9D0-7391-DB43-B281-16A3168087D5}">
      <dgm:prSet/>
      <dgm:spPr/>
      <dgm:t>
        <a:bodyPr/>
        <a:lstStyle/>
        <a:p>
          <a:endParaRPr lang="en-US"/>
        </a:p>
      </dgm:t>
    </dgm:pt>
    <dgm:pt modelId="{FAD36615-315E-8A46-A06E-AA7E054389D5}" type="pres">
      <dgm:prSet presAssocID="{69108EDF-B5E6-2444-AE1C-41C6CC1B256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358AA09-BF56-D840-A7DD-51A338131CE4}" type="pres">
      <dgm:prSet presAssocID="{77C7C2E8-9A9F-B445-AA4A-62116C5C280B}" presName="centerShape" presStyleLbl="node0" presStyleIdx="0" presStyleCnt="1"/>
      <dgm:spPr/>
    </dgm:pt>
    <dgm:pt modelId="{1374FC51-60DC-3F47-80FB-C4451E24B633}" type="pres">
      <dgm:prSet presAssocID="{833DB851-994A-744C-9CC4-756C8D6908F9}" presName="Name9" presStyleLbl="parChTrans1D2" presStyleIdx="0" presStyleCnt="8"/>
      <dgm:spPr/>
    </dgm:pt>
    <dgm:pt modelId="{10C33CE1-C9E4-CA40-BD15-9B968DC3B475}" type="pres">
      <dgm:prSet presAssocID="{833DB851-994A-744C-9CC4-756C8D6908F9}" presName="connTx" presStyleLbl="parChTrans1D2" presStyleIdx="0" presStyleCnt="8"/>
      <dgm:spPr/>
    </dgm:pt>
    <dgm:pt modelId="{511FFD65-9C11-CE47-92DF-856284388E38}" type="pres">
      <dgm:prSet presAssocID="{5D9B82CF-2F2D-284F-B5EB-908E38394E94}" presName="node" presStyleLbl="node1" presStyleIdx="0" presStyleCnt="8" custScaleX="117436" custScaleY="105504">
        <dgm:presLayoutVars>
          <dgm:bulletEnabled val="1"/>
        </dgm:presLayoutVars>
      </dgm:prSet>
      <dgm:spPr/>
    </dgm:pt>
    <dgm:pt modelId="{A363AD43-C5B8-B14D-9F23-333CAAD18367}" type="pres">
      <dgm:prSet presAssocID="{B0C15E74-EC85-2846-BFDA-87A6573A6206}" presName="Name9" presStyleLbl="parChTrans1D2" presStyleIdx="1" presStyleCnt="8"/>
      <dgm:spPr/>
    </dgm:pt>
    <dgm:pt modelId="{AA81F28B-3D63-424B-9D99-ECAA1DC6813B}" type="pres">
      <dgm:prSet presAssocID="{B0C15E74-EC85-2846-BFDA-87A6573A6206}" presName="connTx" presStyleLbl="parChTrans1D2" presStyleIdx="1" presStyleCnt="8"/>
      <dgm:spPr/>
    </dgm:pt>
    <dgm:pt modelId="{79B41CE5-EBFB-3742-A40E-882450BD79EF}" type="pres">
      <dgm:prSet presAssocID="{8700C965-323E-1F4A-83E3-35AA99936574}" presName="node" presStyleLbl="node1" presStyleIdx="1" presStyleCnt="8" custScaleX="117436" custScaleY="105504">
        <dgm:presLayoutVars>
          <dgm:bulletEnabled val="1"/>
        </dgm:presLayoutVars>
      </dgm:prSet>
      <dgm:spPr/>
    </dgm:pt>
    <dgm:pt modelId="{15FC428A-AB54-2944-877E-ADC3364F8FB0}" type="pres">
      <dgm:prSet presAssocID="{0F70B6CE-1F4A-8440-813F-F197AB03DED4}" presName="Name9" presStyleLbl="parChTrans1D2" presStyleIdx="2" presStyleCnt="8"/>
      <dgm:spPr/>
    </dgm:pt>
    <dgm:pt modelId="{364EECDF-FE69-434A-B15C-92AF1341454C}" type="pres">
      <dgm:prSet presAssocID="{0F70B6CE-1F4A-8440-813F-F197AB03DED4}" presName="connTx" presStyleLbl="parChTrans1D2" presStyleIdx="2" presStyleCnt="8"/>
      <dgm:spPr/>
    </dgm:pt>
    <dgm:pt modelId="{8F7BD6B6-7DD0-FB41-AA60-0AA964E2876F}" type="pres">
      <dgm:prSet presAssocID="{CB9DEF4E-0A08-1A4E-885F-510194D87118}" presName="node" presStyleLbl="node1" presStyleIdx="2" presStyleCnt="8" custScaleX="117436" custScaleY="105504">
        <dgm:presLayoutVars>
          <dgm:bulletEnabled val="1"/>
        </dgm:presLayoutVars>
      </dgm:prSet>
      <dgm:spPr/>
    </dgm:pt>
    <dgm:pt modelId="{DF166852-7F37-B340-A78E-43090CA6C0E6}" type="pres">
      <dgm:prSet presAssocID="{43296D49-E26F-0446-81AC-A3907BA47FD1}" presName="Name9" presStyleLbl="parChTrans1D2" presStyleIdx="3" presStyleCnt="8"/>
      <dgm:spPr/>
    </dgm:pt>
    <dgm:pt modelId="{52B10F47-7942-054A-A508-91354BA888FD}" type="pres">
      <dgm:prSet presAssocID="{43296D49-E26F-0446-81AC-A3907BA47FD1}" presName="connTx" presStyleLbl="parChTrans1D2" presStyleIdx="3" presStyleCnt="8"/>
      <dgm:spPr/>
    </dgm:pt>
    <dgm:pt modelId="{6B68AC73-8F7F-9948-938E-3D79B8D3E485}" type="pres">
      <dgm:prSet presAssocID="{63554871-2EE6-7B4F-9444-D77E3B8A7E88}" presName="node" presStyleLbl="node1" presStyleIdx="3" presStyleCnt="8" custScaleX="117436" custScaleY="105504">
        <dgm:presLayoutVars>
          <dgm:bulletEnabled val="1"/>
        </dgm:presLayoutVars>
      </dgm:prSet>
      <dgm:spPr/>
    </dgm:pt>
    <dgm:pt modelId="{6ACB67F7-EA3E-014A-A5B5-6FC71D3C93B2}" type="pres">
      <dgm:prSet presAssocID="{0722C00E-6F20-9B43-AFAD-FF6C87B4CFF7}" presName="Name9" presStyleLbl="parChTrans1D2" presStyleIdx="4" presStyleCnt="8"/>
      <dgm:spPr/>
    </dgm:pt>
    <dgm:pt modelId="{085434A5-298C-424E-8B05-EBBEAE4FAFD2}" type="pres">
      <dgm:prSet presAssocID="{0722C00E-6F20-9B43-AFAD-FF6C87B4CFF7}" presName="connTx" presStyleLbl="parChTrans1D2" presStyleIdx="4" presStyleCnt="8"/>
      <dgm:spPr/>
    </dgm:pt>
    <dgm:pt modelId="{7770C89D-5D30-7444-B7CF-1F2C67452A2B}" type="pres">
      <dgm:prSet presAssocID="{7D7C8BCC-3C36-3944-AEF4-6DD648FE37D9}" presName="node" presStyleLbl="node1" presStyleIdx="4" presStyleCnt="8" custScaleX="117436" custScaleY="105504">
        <dgm:presLayoutVars>
          <dgm:bulletEnabled val="1"/>
        </dgm:presLayoutVars>
      </dgm:prSet>
      <dgm:spPr/>
    </dgm:pt>
    <dgm:pt modelId="{F21F31A4-04C7-A94F-A21C-FB19EE8A6B63}" type="pres">
      <dgm:prSet presAssocID="{49C3A00B-8736-D848-AE10-97277BA65E2F}" presName="Name9" presStyleLbl="parChTrans1D2" presStyleIdx="5" presStyleCnt="8"/>
      <dgm:spPr/>
    </dgm:pt>
    <dgm:pt modelId="{2600C217-020E-F842-973D-589438E6FADD}" type="pres">
      <dgm:prSet presAssocID="{49C3A00B-8736-D848-AE10-97277BA65E2F}" presName="connTx" presStyleLbl="parChTrans1D2" presStyleIdx="5" presStyleCnt="8"/>
      <dgm:spPr/>
    </dgm:pt>
    <dgm:pt modelId="{0414C9AC-31C9-F742-8EFC-95135C298696}" type="pres">
      <dgm:prSet presAssocID="{7DB66AF6-1599-0741-9B64-29B3A05374F8}" presName="node" presStyleLbl="node1" presStyleIdx="5" presStyleCnt="8" custScaleX="117436" custScaleY="105504">
        <dgm:presLayoutVars>
          <dgm:bulletEnabled val="1"/>
        </dgm:presLayoutVars>
      </dgm:prSet>
      <dgm:spPr/>
    </dgm:pt>
    <dgm:pt modelId="{E5D93F27-2384-004B-B4B2-5D69017E08EF}" type="pres">
      <dgm:prSet presAssocID="{F626FD99-38BB-9143-9809-9976D02997D4}" presName="Name9" presStyleLbl="parChTrans1D2" presStyleIdx="6" presStyleCnt="8"/>
      <dgm:spPr/>
    </dgm:pt>
    <dgm:pt modelId="{7F59D49D-A25B-7747-A200-DC7823A7E73A}" type="pres">
      <dgm:prSet presAssocID="{F626FD99-38BB-9143-9809-9976D02997D4}" presName="connTx" presStyleLbl="parChTrans1D2" presStyleIdx="6" presStyleCnt="8"/>
      <dgm:spPr/>
    </dgm:pt>
    <dgm:pt modelId="{2A8671D0-39B4-6447-B319-60C1913B8F1A}" type="pres">
      <dgm:prSet presAssocID="{B6EB9D06-B9EF-C542-B3E6-31C8CFC3DA4E}" presName="node" presStyleLbl="node1" presStyleIdx="6" presStyleCnt="8" custScaleX="117436" custScaleY="105504" custRadScaleRad="98190" custRadScaleInc="0">
        <dgm:presLayoutVars>
          <dgm:bulletEnabled val="1"/>
        </dgm:presLayoutVars>
      </dgm:prSet>
      <dgm:spPr/>
    </dgm:pt>
    <dgm:pt modelId="{DCAE2941-3E4D-7646-9BB8-98A0CDC17830}" type="pres">
      <dgm:prSet presAssocID="{7319FB14-D3C3-0D48-A7DE-BA83D7788785}" presName="Name9" presStyleLbl="parChTrans1D2" presStyleIdx="7" presStyleCnt="8"/>
      <dgm:spPr/>
    </dgm:pt>
    <dgm:pt modelId="{254E126D-0FA6-7940-B502-EDD4C068B107}" type="pres">
      <dgm:prSet presAssocID="{7319FB14-D3C3-0D48-A7DE-BA83D7788785}" presName="connTx" presStyleLbl="parChTrans1D2" presStyleIdx="7" presStyleCnt="8"/>
      <dgm:spPr/>
    </dgm:pt>
    <dgm:pt modelId="{FC89A1A5-7B3B-474E-8269-77E04D34DC20}" type="pres">
      <dgm:prSet presAssocID="{9FB77B06-666F-A747-BAC3-B1D1765A5020}" presName="node" presStyleLbl="node1" presStyleIdx="7" presStyleCnt="8" custScaleX="117436" custScaleY="105504" custRadScaleRad="99574" custRadScaleInc="1091">
        <dgm:presLayoutVars>
          <dgm:bulletEnabled val="1"/>
        </dgm:presLayoutVars>
      </dgm:prSet>
      <dgm:spPr/>
    </dgm:pt>
  </dgm:ptLst>
  <dgm:cxnLst>
    <dgm:cxn modelId="{01945500-D1DD-1748-84A6-92993170CC85}" srcId="{77C7C2E8-9A9F-B445-AA4A-62116C5C280B}" destId="{7D7C8BCC-3C36-3944-AEF4-6DD648FE37D9}" srcOrd="4" destOrd="0" parTransId="{0722C00E-6F20-9B43-AFAD-FF6C87B4CFF7}" sibTransId="{CE56CD26-637B-434B-A21B-6F67CABAE7BA}"/>
    <dgm:cxn modelId="{513D8D00-A028-E44D-B9E5-780D08B6EC43}" type="presOf" srcId="{8700C965-323E-1F4A-83E3-35AA99936574}" destId="{79B41CE5-EBFB-3742-A40E-882450BD79EF}" srcOrd="0" destOrd="0" presId="urn:microsoft.com/office/officeart/2005/8/layout/radial1"/>
    <dgm:cxn modelId="{E282C800-9586-F244-BB29-EF657F4063E2}" srcId="{77C7C2E8-9A9F-B445-AA4A-62116C5C280B}" destId="{8700C965-323E-1F4A-83E3-35AA99936574}" srcOrd="1" destOrd="0" parTransId="{B0C15E74-EC85-2846-BFDA-87A6573A6206}" sibTransId="{2FEF6D29-A6F8-A444-BFA9-B257035F5FE5}"/>
    <dgm:cxn modelId="{09BFE60B-4093-D34B-BB27-7791E680B54B}" type="presOf" srcId="{7319FB14-D3C3-0D48-A7DE-BA83D7788785}" destId="{DCAE2941-3E4D-7646-9BB8-98A0CDC17830}" srcOrd="0" destOrd="0" presId="urn:microsoft.com/office/officeart/2005/8/layout/radial1"/>
    <dgm:cxn modelId="{EFF53312-9D25-024F-9354-C19A3D97CFCD}" srcId="{69108EDF-B5E6-2444-AE1C-41C6CC1B2564}" destId="{77C7C2E8-9A9F-B445-AA4A-62116C5C280B}" srcOrd="0" destOrd="0" parTransId="{41763107-5843-2247-9686-406907045C7E}" sibTransId="{EDDAF63C-05DF-CB43-90C2-3FB5FA96CDD8}"/>
    <dgm:cxn modelId="{CFF18213-0BF7-6745-960C-BECDDAEF2CE3}" type="presOf" srcId="{0722C00E-6F20-9B43-AFAD-FF6C87B4CFF7}" destId="{6ACB67F7-EA3E-014A-A5B5-6FC71D3C93B2}" srcOrd="0" destOrd="0" presId="urn:microsoft.com/office/officeart/2005/8/layout/radial1"/>
    <dgm:cxn modelId="{D3D83B30-9FC4-AC4B-B6F4-B7F05807E681}" type="presOf" srcId="{43296D49-E26F-0446-81AC-A3907BA47FD1}" destId="{52B10F47-7942-054A-A508-91354BA888FD}" srcOrd="1" destOrd="0" presId="urn:microsoft.com/office/officeart/2005/8/layout/radial1"/>
    <dgm:cxn modelId="{26184D42-5D1A-684E-A6DD-D81E4C55BB96}" srcId="{77C7C2E8-9A9F-B445-AA4A-62116C5C280B}" destId="{7DB66AF6-1599-0741-9B64-29B3A05374F8}" srcOrd="5" destOrd="0" parTransId="{49C3A00B-8736-D848-AE10-97277BA65E2F}" sibTransId="{BDA58CA9-D1F3-4047-A439-01C004F82D71}"/>
    <dgm:cxn modelId="{AB096B5D-44C7-A245-9688-A2ACA89C8763}" type="presOf" srcId="{F626FD99-38BB-9143-9809-9976D02997D4}" destId="{7F59D49D-A25B-7747-A200-DC7823A7E73A}" srcOrd="1" destOrd="0" presId="urn:microsoft.com/office/officeart/2005/8/layout/radial1"/>
    <dgm:cxn modelId="{7B976D63-32C8-1945-BBF5-3016E6F6C558}" type="presOf" srcId="{77C7C2E8-9A9F-B445-AA4A-62116C5C280B}" destId="{D358AA09-BF56-D840-A7DD-51A338131CE4}" srcOrd="0" destOrd="0" presId="urn:microsoft.com/office/officeart/2005/8/layout/radial1"/>
    <dgm:cxn modelId="{5A574766-BB4C-3B45-B492-DF5BF9FFED9B}" type="presOf" srcId="{B6EB9D06-B9EF-C542-B3E6-31C8CFC3DA4E}" destId="{2A8671D0-39B4-6447-B319-60C1913B8F1A}" srcOrd="0" destOrd="0" presId="urn:microsoft.com/office/officeart/2005/8/layout/radial1"/>
    <dgm:cxn modelId="{93843469-C1EF-0446-95FF-F5BA77F1D1CC}" type="presOf" srcId="{7D7C8BCC-3C36-3944-AEF4-6DD648FE37D9}" destId="{7770C89D-5D30-7444-B7CF-1F2C67452A2B}" srcOrd="0" destOrd="0" presId="urn:microsoft.com/office/officeart/2005/8/layout/radial1"/>
    <dgm:cxn modelId="{5E3FA369-1AF2-3B45-AF08-16141F6EFF46}" type="presOf" srcId="{5D9B82CF-2F2D-284F-B5EB-908E38394E94}" destId="{511FFD65-9C11-CE47-92DF-856284388E38}" srcOrd="0" destOrd="0" presId="urn:microsoft.com/office/officeart/2005/8/layout/radial1"/>
    <dgm:cxn modelId="{0737876B-CDC9-4F4C-B362-1571EBD1E19C}" srcId="{77C7C2E8-9A9F-B445-AA4A-62116C5C280B}" destId="{B6EB9D06-B9EF-C542-B3E6-31C8CFC3DA4E}" srcOrd="6" destOrd="0" parTransId="{F626FD99-38BB-9143-9809-9976D02997D4}" sibTransId="{D58AA192-23ED-6342-BA26-6490C5F97B9F}"/>
    <dgm:cxn modelId="{5246A971-6C22-6145-A5EA-900DED4485B4}" type="presOf" srcId="{49C3A00B-8736-D848-AE10-97277BA65E2F}" destId="{2600C217-020E-F842-973D-589438E6FADD}" srcOrd="1" destOrd="0" presId="urn:microsoft.com/office/officeart/2005/8/layout/radial1"/>
    <dgm:cxn modelId="{38BAC271-0405-694B-8107-EA68E88948E3}" type="presOf" srcId="{833DB851-994A-744C-9CC4-756C8D6908F9}" destId="{1374FC51-60DC-3F47-80FB-C4451E24B633}" srcOrd="0" destOrd="0" presId="urn:microsoft.com/office/officeart/2005/8/layout/radial1"/>
    <dgm:cxn modelId="{011FC672-1101-C747-8870-CB7DEDDB26C7}" srcId="{77C7C2E8-9A9F-B445-AA4A-62116C5C280B}" destId="{5D9B82CF-2F2D-284F-B5EB-908E38394E94}" srcOrd="0" destOrd="0" parTransId="{833DB851-994A-744C-9CC4-756C8D6908F9}" sibTransId="{FB45E941-C82B-C34D-8F0C-8AF7829F3E06}"/>
    <dgm:cxn modelId="{CCFCDF78-6689-8444-B2CB-2BDF91787013}" type="presOf" srcId="{49C3A00B-8736-D848-AE10-97277BA65E2F}" destId="{F21F31A4-04C7-A94F-A21C-FB19EE8A6B63}" srcOrd="0" destOrd="0" presId="urn:microsoft.com/office/officeart/2005/8/layout/radial1"/>
    <dgm:cxn modelId="{05B45B83-F0A8-A242-92A8-B614A69C23CA}" type="presOf" srcId="{63554871-2EE6-7B4F-9444-D77E3B8A7E88}" destId="{6B68AC73-8F7F-9948-938E-3D79B8D3E485}" srcOrd="0" destOrd="0" presId="urn:microsoft.com/office/officeart/2005/8/layout/radial1"/>
    <dgm:cxn modelId="{55A5D489-4E5F-5348-A508-1C2D81EF7E31}" type="presOf" srcId="{0F70B6CE-1F4A-8440-813F-F197AB03DED4}" destId="{15FC428A-AB54-2944-877E-ADC3364F8FB0}" srcOrd="0" destOrd="0" presId="urn:microsoft.com/office/officeart/2005/8/layout/radial1"/>
    <dgm:cxn modelId="{ED63DF8C-B918-A040-9721-F21D196B7D82}" type="presOf" srcId="{B0C15E74-EC85-2846-BFDA-87A6573A6206}" destId="{AA81F28B-3D63-424B-9D99-ECAA1DC6813B}" srcOrd="1" destOrd="0" presId="urn:microsoft.com/office/officeart/2005/8/layout/radial1"/>
    <dgm:cxn modelId="{37CDF78E-F92A-2B4D-8867-BF436EF2CF64}" type="presOf" srcId="{0F70B6CE-1F4A-8440-813F-F197AB03DED4}" destId="{364EECDF-FE69-434A-B15C-92AF1341454C}" srcOrd="1" destOrd="0" presId="urn:microsoft.com/office/officeart/2005/8/layout/radial1"/>
    <dgm:cxn modelId="{7F724592-8620-4C4D-A3BE-2FD2B0ACB06D}" type="presOf" srcId="{69108EDF-B5E6-2444-AE1C-41C6CC1B2564}" destId="{FAD36615-315E-8A46-A06E-AA7E054389D5}" srcOrd="0" destOrd="0" presId="urn:microsoft.com/office/officeart/2005/8/layout/radial1"/>
    <dgm:cxn modelId="{85226299-1E55-2840-9B45-D457EBF8F7ED}" type="presOf" srcId="{833DB851-994A-744C-9CC4-756C8D6908F9}" destId="{10C33CE1-C9E4-CA40-BD15-9B968DC3B475}" srcOrd="1" destOrd="0" presId="urn:microsoft.com/office/officeart/2005/8/layout/radial1"/>
    <dgm:cxn modelId="{E17031A4-C3C4-4D44-BF2B-0BBC33B9FE0D}" type="presOf" srcId="{0722C00E-6F20-9B43-AFAD-FF6C87B4CFF7}" destId="{085434A5-298C-424E-8B05-EBBEAE4FAFD2}" srcOrd="1" destOrd="0" presId="urn:microsoft.com/office/officeart/2005/8/layout/radial1"/>
    <dgm:cxn modelId="{25FA32AD-D29A-9047-BA6C-F0FFB9F7F954}" type="presOf" srcId="{9FB77B06-666F-A747-BAC3-B1D1765A5020}" destId="{FC89A1A5-7B3B-474E-8269-77E04D34DC20}" srcOrd="0" destOrd="0" presId="urn:microsoft.com/office/officeart/2005/8/layout/radial1"/>
    <dgm:cxn modelId="{65B87FAF-5CFF-114C-9A9D-0FEDF48BA7FA}" type="presOf" srcId="{7DB66AF6-1599-0741-9B64-29B3A05374F8}" destId="{0414C9AC-31C9-F742-8EFC-95135C298696}" srcOrd="0" destOrd="0" presId="urn:microsoft.com/office/officeart/2005/8/layout/radial1"/>
    <dgm:cxn modelId="{3B7ADBBA-5871-654E-9ABB-210E293CDFED}" type="presOf" srcId="{F626FD99-38BB-9143-9809-9976D02997D4}" destId="{E5D93F27-2384-004B-B4B2-5D69017E08EF}" srcOrd="0" destOrd="0" presId="urn:microsoft.com/office/officeart/2005/8/layout/radial1"/>
    <dgm:cxn modelId="{8EAA26CD-382E-3F4A-AC98-2C7A145079C8}" type="presOf" srcId="{B0C15E74-EC85-2846-BFDA-87A6573A6206}" destId="{A363AD43-C5B8-B14D-9F23-333CAAD18367}" srcOrd="0" destOrd="0" presId="urn:microsoft.com/office/officeart/2005/8/layout/radial1"/>
    <dgm:cxn modelId="{B81C62CF-47F1-BA46-8CD2-4751EDA20AC8}" srcId="{77C7C2E8-9A9F-B445-AA4A-62116C5C280B}" destId="{CB9DEF4E-0A08-1A4E-885F-510194D87118}" srcOrd="2" destOrd="0" parTransId="{0F70B6CE-1F4A-8440-813F-F197AB03DED4}" sibTransId="{FAF6FF75-7EDB-614A-B7BD-8EBEB5461594}"/>
    <dgm:cxn modelId="{71E5EFCF-A812-724F-9BE0-493A29769743}" type="presOf" srcId="{CB9DEF4E-0A08-1A4E-885F-510194D87118}" destId="{8F7BD6B6-7DD0-FB41-AA60-0AA964E2876F}" srcOrd="0" destOrd="0" presId="urn:microsoft.com/office/officeart/2005/8/layout/radial1"/>
    <dgm:cxn modelId="{6467E9D0-7391-DB43-B281-16A3168087D5}" srcId="{77C7C2E8-9A9F-B445-AA4A-62116C5C280B}" destId="{9FB77B06-666F-A747-BAC3-B1D1765A5020}" srcOrd="7" destOrd="0" parTransId="{7319FB14-D3C3-0D48-A7DE-BA83D7788785}" sibTransId="{299F19A9-86A9-7D4F-B655-F9A1C93E9756}"/>
    <dgm:cxn modelId="{8A89ECD4-CEB1-E440-8D5B-0D606FEA6945}" srcId="{77C7C2E8-9A9F-B445-AA4A-62116C5C280B}" destId="{63554871-2EE6-7B4F-9444-D77E3B8A7E88}" srcOrd="3" destOrd="0" parTransId="{43296D49-E26F-0446-81AC-A3907BA47FD1}" sibTransId="{2A4E0AD4-68DE-9743-8AE0-C427D73663A4}"/>
    <dgm:cxn modelId="{554359E7-1598-044C-85E3-97FC8C4139B2}" type="presOf" srcId="{7319FB14-D3C3-0D48-A7DE-BA83D7788785}" destId="{254E126D-0FA6-7940-B502-EDD4C068B107}" srcOrd="1" destOrd="0" presId="urn:microsoft.com/office/officeart/2005/8/layout/radial1"/>
    <dgm:cxn modelId="{74635FF5-73A4-6944-8F39-EEB7D97C68DE}" type="presOf" srcId="{43296D49-E26F-0446-81AC-A3907BA47FD1}" destId="{DF166852-7F37-B340-A78E-43090CA6C0E6}" srcOrd="0" destOrd="0" presId="urn:microsoft.com/office/officeart/2005/8/layout/radial1"/>
    <dgm:cxn modelId="{AA277AD7-E218-2F4C-AD2C-E7208DBE0ACD}" type="presParOf" srcId="{FAD36615-315E-8A46-A06E-AA7E054389D5}" destId="{D358AA09-BF56-D840-A7DD-51A338131CE4}" srcOrd="0" destOrd="0" presId="urn:microsoft.com/office/officeart/2005/8/layout/radial1"/>
    <dgm:cxn modelId="{35B414CF-B78A-6A42-9B57-8C5CF8C7095F}" type="presParOf" srcId="{FAD36615-315E-8A46-A06E-AA7E054389D5}" destId="{1374FC51-60DC-3F47-80FB-C4451E24B633}" srcOrd="1" destOrd="0" presId="urn:microsoft.com/office/officeart/2005/8/layout/radial1"/>
    <dgm:cxn modelId="{6B33467A-CA10-4343-B3B8-047FB78B8F12}" type="presParOf" srcId="{1374FC51-60DC-3F47-80FB-C4451E24B633}" destId="{10C33CE1-C9E4-CA40-BD15-9B968DC3B475}" srcOrd="0" destOrd="0" presId="urn:microsoft.com/office/officeart/2005/8/layout/radial1"/>
    <dgm:cxn modelId="{AF34F530-D4D1-E64E-8BF7-A39B8D343D69}" type="presParOf" srcId="{FAD36615-315E-8A46-A06E-AA7E054389D5}" destId="{511FFD65-9C11-CE47-92DF-856284388E38}" srcOrd="2" destOrd="0" presId="urn:microsoft.com/office/officeart/2005/8/layout/radial1"/>
    <dgm:cxn modelId="{F2A0E70D-6425-5649-9150-A160FCBE1432}" type="presParOf" srcId="{FAD36615-315E-8A46-A06E-AA7E054389D5}" destId="{A363AD43-C5B8-B14D-9F23-333CAAD18367}" srcOrd="3" destOrd="0" presId="urn:microsoft.com/office/officeart/2005/8/layout/radial1"/>
    <dgm:cxn modelId="{FDFA0B61-73A3-994D-9B18-3BC47E989E12}" type="presParOf" srcId="{A363AD43-C5B8-B14D-9F23-333CAAD18367}" destId="{AA81F28B-3D63-424B-9D99-ECAA1DC6813B}" srcOrd="0" destOrd="0" presId="urn:microsoft.com/office/officeart/2005/8/layout/radial1"/>
    <dgm:cxn modelId="{9CCCA76B-94A3-A342-8EEB-3775B8C017BF}" type="presParOf" srcId="{FAD36615-315E-8A46-A06E-AA7E054389D5}" destId="{79B41CE5-EBFB-3742-A40E-882450BD79EF}" srcOrd="4" destOrd="0" presId="urn:microsoft.com/office/officeart/2005/8/layout/radial1"/>
    <dgm:cxn modelId="{5556100E-B1C6-B84F-BE65-3B4ADE536F6F}" type="presParOf" srcId="{FAD36615-315E-8A46-A06E-AA7E054389D5}" destId="{15FC428A-AB54-2944-877E-ADC3364F8FB0}" srcOrd="5" destOrd="0" presId="urn:microsoft.com/office/officeart/2005/8/layout/radial1"/>
    <dgm:cxn modelId="{83F2FFCA-ED7D-8046-92FB-CD9442DAAD33}" type="presParOf" srcId="{15FC428A-AB54-2944-877E-ADC3364F8FB0}" destId="{364EECDF-FE69-434A-B15C-92AF1341454C}" srcOrd="0" destOrd="0" presId="urn:microsoft.com/office/officeart/2005/8/layout/radial1"/>
    <dgm:cxn modelId="{BD89B3B5-3274-6941-8148-381DFB2FE4B5}" type="presParOf" srcId="{FAD36615-315E-8A46-A06E-AA7E054389D5}" destId="{8F7BD6B6-7DD0-FB41-AA60-0AA964E2876F}" srcOrd="6" destOrd="0" presId="urn:microsoft.com/office/officeart/2005/8/layout/radial1"/>
    <dgm:cxn modelId="{0F82E0B3-8993-3446-8A9B-60E63A63CCB6}" type="presParOf" srcId="{FAD36615-315E-8A46-A06E-AA7E054389D5}" destId="{DF166852-7F37-B340-A78E-43090CA6C0E6}" srcOrd="7" destOrd="0" presId="urn:microsoft.com/office/officeart/2005/8/layout/radial1"/>
    <dgm:cxn modelId="{C3279553-5F42-0340-A32B-D6A91F7E27F6}" type="presParOf" srcId="{DF166852-7F37-B340-A78E-43090CA6C0E6}" destId="{52B10F47-7942-054A-A508-91354BA888FD}" srcOrd="0" destOrd="0" presId="urn:microsoft.com/office/officeart/2005/8/layout/radial1"/>
    <dgm:cxn modelId="{D0420D6D-F83B-4045-B2CB-B26F303A55B6}" type="presParOf" srcId="{FAD36615-315E-8A46-A06E-AA7E054389D5}" destId="{6B68AC73-8F7F-9948-938E-3D79B8D3E485}" srcOrd="8" destOrd="0" presId="urn:microsoft.com/office/officeart/2005/8/layout/radial1"/>
    <dgm:cxn modelId="{56A10FCF-D6B7-894A-B0D1-8A367ECC444C}" type="presParOf" srcId="{FAD36615-315E-8A46-A06E-AA7E054389D5}" destId="{6ACB67F7-EA3E-014A-A5B5-6FC71D3C93B2}" srcOrd="9" destOrd="0" presId="urn:microsoft.com/office/officeart/2005/8/layout/radial1"/>
    <dgm:cxn modelId="{8EBE4B2A-B94A-AC44-A66A-08852C926261}" type="presParOf" srcId="{6ACB67F7-EA3E-014A-A5B5-6FC71D3C93B2}" destId="{085434A5-298C-424E-8B05-EBBEAE4FAFD2}" srcOrd="0" destOrd="0" presId="urn:microsoft.com/office/officeart/2005/8/layout/radial1"/>
    <dgm:cxn modelId="{1B93B298-E376-934E-A1EF-CDEDBD377F86}" type="presParOf" srcId="{FAD36615-315E-8A46-A06E-AA7E054389D5}" destId="{7770C89D-5D30-7444-B7CF-1F2C67452A2B}" srcOrd="10" destOrd="0" presId="urn:microsoft.com/office/officeart/2005/8/layout/radial1"/>
    <dgm:cxn modelId="{97CCC323-8273-6548-9B00-9755F87C796B}" type="presParOf" srcId="{FAD36615-315E-8A46-A06E-AA7E054389D5}" destId="{F21F31A4-04C7-A94F-A21C-FB19EE8A6B63}" srcOrd="11" destOrd="0" presId="urn:microsoft.com/office/officeart/2005/8/layout/radial1"/>
    <dgm:cxn modelId="{2C174F86-4F9D-2C4C-B18D-EFF6E82F446F}" type="presParOf" srcId="{F21F31A4-04C7-A94F-A21C-FB19EE8A6B63}" destId="{2600C217-020E-F842-973D-589438E6FADD}" srcOrd="0" destOrd="0" presId="urn:microsoft.com/office/officeart/2005/8/layout/radial1"/>
    <dgm:cxn modelId="{389B598C-80D7-C544-BB63-C0BDC8825C51}" type="presParOf" srcId="{FAD36615-315E-8A46-A06E-AA7E054389D5}" destId="{0414C9AC-31C9-F742-8EFC-95135C298696}" srcOrd="12" destOrd="0" presId="urn:microsoft.com/office/officeart/2005/8/layout/radial1"/>
    <dgm:cxn modelId="{C87B6C64-B343-CD4E-B819-D785063764D6}" type="presParOf" srcId="{FAD36615-315E-8A46-A06E-AA7E054389D5}" destId="{E5D93F27-2384-004B-B4B2-5D69017E08EF}" srcOrd="13" destOrd="0" presId="urn:microsoft.com/office/officeart/2005/8/layout/radial1"/>
    <dgm:cxn modelId="{FB8853EE-6010-9644-BFE9-653EBCA3CFAF}" type="presParOf" srcId="{E5D93F27-2384-004B-B4B2-5D69017E08EF}" destId="{7F59D49D-A25B-7747-A200-DC7823A7E73A}" srcOrd="0" destOrd="0" presId="urn:microsoft.com/office/officeart/2005/8/layout/radial1"/>
    <dgm:cxn modelId="{10D65962-C196-DB41-AB88-A031D434895D}" type="presParOf" srcId="{FAD36615-315E-8A46-A06E-AA7E054389D5}" destId="{2A8671D0-39B4-6447-B319-60C1913B8F1A}" srcOrd="14" destOrd="0" presId="urn:microsoft.com/office/officeart/2005/8/layout/radial1"/>
    <dgm:cxn modelId="{75C02DD8-F04E-F143-AE16-B4E2A8FD4700}" type="presParOf" srcId="{FAD36615-315E-8A46-A06E-AA7E054389D5}" destId="{DCAE2941-3E4D-7646-9BB8-98A0CDC17830}" srcOrd="15" destOrd="0" presId="urn:microsoft.com/office/officeart/2005/8/layout/radial1"/>
    <dgm:cxn modelId="{A51880DE-0D15-5B4C-99E5-71C8F8DC721D}" type="presParOf" srcId="{DCAE2941-3E4D-7646-9BB8-98A0CDC17830}" destId="{254E126D-0FA6-7940-B502-EDD4C068B107}" srcOrd="0" destOrd="0" presId="urn:microsoft.com/office/officeart/2005/8/layout/radial1"/>
    <dgm:cxn modelId="{3922EB55-C2F3-1248-94DF-71DB57B7DFCF}" type="presParOf" srcId="{FAD36615-315E-8A46-A06E-AA7E054389D5}" destId="{FC89A1A5-7B3B-474E-8269-77E04D34DC20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8AA09-BF56-D840-A7DD-51A338131CE4}">
      <dsp:nvSpPr>
        <dsp:cNvPr id="0" name=""/>
        <dsp:cNvSpPr/>
      </dsp:nvSpPr>
      <dsp:spPr>
        <a:xfrm>
          <a:off x="5261037" y="2077973"/>
          <a:ext cx="1209139" cy="1209139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Center</a:t>
          </a:r>
        </a:p>
      </dsp:txBody>
      <dsp:txXfrm>
        <a:off x="5438111" y="2255047"/>
        <a:ext cx="854991" cy="854991"/>
      </dsp:txXfrm>
    </dsp:sp>
    <dsp:sp modelId="{1374FC51-60DC-3F47-80FB-C4451E24B633}">
      <dsp:nvSpPr>
        <dsp:cNvPr id="0" name=""/>
        <dsp:cNvSpPr/>
      </dsp:nvSpPr>
      <dsp:spPr>
        <a:xfrm rot="16200000">
          <a:off x="5458615" y="1661705"/>
          <a:ext cx="813984" cy="18552"/>
        </a:xfrm>
        <a:custGeom>
          <a:avLst/>
          <a:gdLst/>
          <a:ahLst/>
          <a:cxnLst/>
          <a:rect l="0" t="0" r="0" b="0"/>
          <a:pathLst>
            <a:path>
              <a:moveTo>
                <a:pt x="0" y="9276"/>
              </a:moveTo>
              <a:lnTo>
                <a:pt x="975472" y="9276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5845257" y="1691330"/>
        <a:ext cx="0" cy="0"/>
      </dsp:txXfrm>
    </dsp:sp>
    <dsp:sp modelId="{511FFD65-9C11-CE47-92DF-856284388E38}">
      <dsp:nvSpPr>
        <dsp:cNvPr id="0" name=""/>
        <dsp:cNvSpPr/>
      </dsp:nvSpPr>
      <dsp:spPr>
        <a:xfrm>
          <a:off x="5155625" y="-11701"/>
          <a:ext cx="1419964" cy="1275690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Commit</a:t>
          </a:r>
        </a:p>
      </dsp:txBody>
      <dsp:txXfrm>
        <a:off x="5363574" y="175119"/>
        <a:ext cx="1004066" cy="902050"/>
      </dsp:txXfrm>
    </dsp:sp>
    <dsp:sp modelId="{A363AD43-C5B8-B14D-9F23-333CAAD18367}">
      <dsp:nvSpPr>
        <dsp:cNvPr id="0" name=""/>
        <dsp:cNvSpPr/>
      </dsp:nvSpPr>
      <dsp:spPr>
        <a:xfrm rot="18900000">
          <a:off x="6178756" y="1969714"/>
          <a:ext cx="780806" cy="18552"/>
        </a:xfrm>
        <a:custGeom>
          <a:avLst/>
          <a:gdLst/>
          <a:ahLst/>
          <a:cxnLst/>
          <a:rect l="0" t="0" r="0" b="0"/>
          <a:pathLst>
            <a:path>
              <a:moveTo>
                <a:pt x="0" y="9276"/>
              </a:moveTo>
              <a:lnTo>
                <a:pt x="975472" y="9276"/>
              </a:lnTo>
            </a:path>
          </a:pathLst>
        </a:custGeom>
        <a:noFill/>
        <a:ln w="12700" cap="flat" cmpd="sng" algn="ctr">
          <a:solidFill>
            <a:srgbClr val="4472C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6541554" y="1978991"/>
        <a:ext cx="0" cy="0"/>
      </dsp:txXfrm>
    </dsp:sp>
    <dsp:sp modelId="{79B41CE5-EBFB-3742-A40E-882450BD79EF}">
      <dsp:nvSpPr>
        <dsp:cNvPr id="0" name=""/>
        <dsp:cNvSpPr/>
      </dsp:nvSpPr>
      <dsp:spPr>
        <a:xfrm>
          <a:off x="6609719" y="590604"/>
          <a:ext cx="1419964" cy="1275690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Communicate</a:t>
          </a:r>
        </a:p>
      </dsp:txBody>
      <dsp:txXfrm>
        <a:off x="6817668" y="777424"/>
        <a:ext cx="1004066" cy="902050"/>
      </dsp:txXfrm>
    </dsp:sp>
    <dsp:sp modelId="{15FC428A-AB54-2944-877E-ADC3364F8FB0}">
      <dsp:nvSpPr>
        <dsp:cNvPr id="0" name=""/>
        <dsp:cNvSpPr/>
      </dsp:nvSpPr>
      <dsp:spPr>
        <a:xfrm>
          <a:off x="6470177" y="2673267"/>
          <a:ext cx="741847" cy="18552"/>
        </a:xfrm>
        <a:custGeom>
          <a:avLst/>
          <a:gdLst/>
          <a:ahLst/>
          <a:cxnLst/>
          <a:rect l="0" t="0" r="0" b="0"/>
          <a:pathLst>
            <a:path>
              <a:moveTo>
                <a:pt x="0" y="9276"/>
              </a:moveTo>
              <a:lnTo>
                <a:pt x="975472" y="9276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6822554" y="2663997"/>
        <a:ext cx="0" cy="0"/>
      </dsp:txXfrm>
    </dsp:sp>
    <dsp:sp modelId="{8F7BD6B6-7DD0-FB41-AA60-0AA964E2876F}">
      <dsp:nvSpPr>
        <dsp:cNvPr id="0" name=""/>
        <dsp:cNvSpPr/>
      </dsp:nvSpPr>
      <dsp:spPr>
        <a:xfrm>
          <a:off x="7212024" y="2044698"/>
          <a:ext cx="1419964" cy="1275690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Collaborate</a:t>
          </a:r>
        </a:p>
      </dsp:txBody>
      <dsp:txXfrm>
        <a:off x="7419973" y="2231518"/>
        <a:ext cx="1004066" cy="902050"/>
      </dsp:txXfrm>
    </dsp:sp>
    <dsp:sp modelId="{DF166852-7F37-B340-A78E-43090CA6C0E6}">
      <dsp:nvSpPr>
        <dsp:cNvPr id="0" name=""/>
        <dsp:cNvSpPr/>
      </dsp:nvSpPr>
      <dsp:spPr>
        <a:xfrm rot="2700000">
          <a:off x="6178756" y="3376819"/>
          <a:ext cx="780806" cy="18552"/>
        </a:xfrm>
        <a:custGeom>
          <a:avLst/>
          <a:gdLst/>
          <a:ahLst/>
          <a:cxnLst/>
          <a:rect l="0" t="0" r="0" b="0"/>
          <a:pathLst>
            <a:path>
              <a:moveTo>
                <a:pt x="0" y="9276"/>
              </a:moveTo>
              <a:lnTo>
                <a:pt x="975472" y="9276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6569159" y="3358490"/>
        <a:ext cx="0" cy="0"/>
      </dsp:txXfrm>
    </dsp:sp>
    <dsp:sp modelId="{6B68AC73-8F7F-9948-938E-3D79B8D3E485}">
      <dsp:nvSpPr>
        <dsp:cNvPr id="0" name=""/>
        <dsp:cNvSpPr/>
      </dsp:nvSpPr>
      <dsp:spPr>
        <a:xfrm>
          <a:off x="6609719" y="3498792"/>
          <a:ext cx="1419964" cy="1275690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Co-Create</a:t>
          </a:r>
        </a:p>
      </dsp:txBody>
      <dsp:txXfrm>
        <a:off x="6817668" y="3685612"/>
        <a:ext cx="1004066" cy="902050"/>
      </dsp:txXfrm>
    </dsp:sp>
    <dsp:sp modelId="{6ACB67F7-EA3E-014A-A5B5-6FC71D3C93B2}">
      <dsp:nvSpPr>
        <dsp:cNvPr id="0" name=""/>
        <dsp:cNvSpPr/>
      </dsp:nvSpPr>
      <dsp:spPr>
        <a:xfrm rot="5400000">
          <a:off x="5458615" y="3684829"/>
          <a:ext cx="813984" cy="18552"/>
        </a:xfrm>
        <a:custGeom>
          <a:avLst/>
          <a:gdLst/>
          <a:ahLst/>
          <a:cxnLst/>
          <a:rect l="0" t="0" r="0" b="0"/>
          <a:pathLst>
            <a:path>
              <a:moveTo>
                <a:pt x="0" y="9276"/>
              </a:moveTo>
              <a:lnTo>
                <a:pt x="975472" y="9276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5885956" y="3673755"/>
        <a:ext cx="0" cy="0"/>
      </dsp:txXfrm>
    </dsp:sp>
    <dsp:sp modelId="{7770C89D-5D30-7444-B7CF-1F2C67452A2B}">
      <dsp:nvSpPr>
        <dsp:cNvPr id="0" name=""/>
        <dsp:cNvSpPr/>
      </dsp:nvSpPr>
      <dsp:spPr>
        <a:xfrm>
          <a:off x="5155625" y="4101097"/>
          <a:ext cx="1419964" cy="1275690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Carry Out</a:t>
          </a:r>
        </a:p>
      </dsp:txBody>
      <dsp:txXfrm>
        <a:off x="5363574" y="4287917"/>
        <a:ext cx="1004066" cy="902050"/>
      </dsp:txXfrm>
    </dsp:sp>
    <dsp:sp modelId="{F21F31A4-04C7-A94F-A21C-FB19EE8A6B63}">
      <dsp:nvSpPr>
        <dsp:cNvPr id="0" name=""/>
        <dsp:cNvSpPr/>
      </dsp:nvSpPr>
      <dsp:spPr>
        <a:xfrm rot="8100000">
          <a:off x="4771651" y="3376819"/>
          <a:ext cx="780806" cy="18552"/>
        </a:xfrm>
        <a:custGeom>
          <a:avLst/>
          <a:gdLst/>
          <a:ahLst/>
          <a:cxnLst/>
          <a:rect l="0" t="0" r="0" b="0"/>
          <a:pathLst>
            <a:path>
              <a:moveTo>
                <a:pt x="0" y="9276"/>
              </a:moveTo>
              <a:lnTo>
                <a:pt x="975472" y="9276"/>
              </a:lnTo>
            </a:path>
          </a:pathLst>
        </a:custGeom>
        <a:noFill/>
        <a:ln w="12700" cap="flat" cmpd="sng" algn="ctr">
          <a:solidFill>
            <a:srgbClr val="4472C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5189660" y="3386095"/>
        <a:ext cx="0" cy="0"/>
      </dsp:txXfrm>
    </dsp:sp>
    <dsp:sp modelId="{0414C9AC-31C9-F742-8EFC-95135C298696}">
      <dsp:nvSpPr>
        <dsp:cNvPr id="0" name=""/>
        <dsp:cNvSpPr/>
      </dsp:nvSpPr>
      <dsp:spPr>
        <a:xfrm>
          <a:off x="3701530" y="3498792"/>
          <a:ext cx="1419964" cy="1275690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</a:t>
          </a:r>
        </a:p>
      </dsp:txBody>
      <dsp:txXfrm>
        <a:off x="3909479" y="3685612"/>
        <a:ext cx="1004066" cy="902050"/>
      </dsp:txXfrm>
    </dsp:sp>
    <dsp:sp modelId="{E5D93F27-2384-004B-B4B2-5D69017E08EF}">
      <dsp:nvSpPr>
        <dsp:cNvPr id="0" name=""/>
        <dsp:cNvSpPr/>
      </dsp:nvSpPr>
      <dsp:spPr>
        <a:xfrm rot="10800000">
          <a:off x="4556411" y="2673267"/>
          <a:ext cx="704626" cy="18552"/>
        </a:xfrm>
        <a:custGeom>
          <a:avLst/>
          <a:gdLst/>
          <a:ahLst/>
          <a:cxnLst/>
          <a:rect l="0" t="0" r="0" b="0"/>
          <a:pathLst>
            <a:path>
              <a:moveTo>
                <a:pt x="0" y="9276"/>
              </a:moveTo>
              <a:lnTo>
                <a:pt x="932619" y="9276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4926339" y="2700158"/>
        <a:ext cx="0" cy="0"/>
      </dsp:txXfrm>
    </dsp:sp>
    <dsp:sp modelId="{2A8671D0-39B4-6447-B319-60C1913B8F1A}">
      <dsp:nvSpPr>
        <dsp:cNvPr id="0" name=""/>
        <dsp:cNvSpPr/>
      </dsp:nvSpPr>
      <dsp:spPr>
        <a:xfrm>
          <a:off x="3136446" y="2044698"/>
          <a:ext cx="1419964" cy="1275690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Course-Correct</a:t>
          </a:r>
        </a:p>
      </dsp:txBody>
      <dsp:txXfrm>
        <a:off x="3344395" y="2231518"/>
        <a:ext cx="1004066" cy="902050"/>
      </dsp:txXfrm>
    </dsp:sp>
    <dsp:sp modelId="{DCAE2941-3E4D-7646-9BB8-98A0CDC17830}">
      <dsp:nvSpPr>
        <dsp:cNvPr id="0" name=""/>
        <dsp:cNvSpPr/>
      </dsp:nvSpPr>
      <dsp:spPr>
        <a:xfrm rot="13514729">
          <a:off x="4781875" y="1969708"/>
          <a:ext cx="772353" cy="18552"/>
        </a:xfrm>
        <a:custGeom>
          <a:avLst/>
          <a:gdLst/>
          <a:ahLst/>
          <a:cxnLst/>
          <a:rect l="0" t="0" r="0" b="0"/>
          <a:pathLst>
            <a:path>
              <a:moveTo>
                <a:pt x="0" y="9276"/>
              </a:moveTo>
              <a:lnTo>
                <a:pt x="965386" y="9276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5167935" y="2006291"/>
        <a:ext cx="0" cy="0"/>
      </dsp:txXfrm>
    </dsp:sp>
    <dsp:sp modelId="{FC89A1A5-7B3B-474E-8269-77E04D34DC20}">
      <dsp:nvSpPr>
        <dsp:cNvPr id="0" name=""/>
        <dsp:cNvSpPr/>
      </dsp:nvSpPr>
      <dsp:spPr>
        <a:xfrm>
          <a:off x="3713942" y="590608"/>
          <a:ext cx="1419964" cy="1275690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Re-Charge</a:t>
          </a:r>
        </a:p>
      </dsp:txBody>
      <dsp:txXfrm>
        <a:off x="3921891" y="777428"/>
        <a:ext cx="1004066" cy="902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68A4D-E99E-4546-BA76-89D8C57AD724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17959-59E5-6843-8A21-F4DB94988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8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E84D8-8483-B34E-B0C4-2AF581D1E3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0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10E31-E152-4515-A635-43AFB46A11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35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03E1B-6663-4D76-AFEB-3B86F06CC0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54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03E1B-6663-4D76-AFEB-3B86F06CC0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32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03E1B-6663-4D76-AFEB-3B86F06CC0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59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03E1B-6663-4D76-AFEB-3B86F06CC0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40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887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05F1A-ACA9-C243-9BFC-B9F4E48F5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95595"/>
            <a:ext cx="10515600" cy="1515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9E6790E-8A42-DF42-9CD5-A6D7D9BE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734" y="6356350"/>
            <a:ext cx="281731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FFBB14A-73DD-914F-8D23-0C0323B592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A340A6-CEF2-4A10-66D5-1125EEE4D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8488"/>
            <a:ext cx="10515600" cy="2217106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37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05F1A-ACA9-C243-9BFC-B9F4E48F5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95595"/>
            <a:ext cx="10515600" cy="1515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9E6790E-8A42-DF42-9CD5-A6D7D9BE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734" y="6356350"/>
            <a:ext cx="281731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FFBB14A-73DD-914F-8D23-0C0323B592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699EFB-B21E-69C1-4A37-537EF0F80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8488"/>
            <a:ext cx="10515600" cy="2217106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757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05F1A-ACA9-C243-9BFC-B9F4E48F5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95595"/>
            <a:ext cx="10515600" cy="1515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9E6790E-8A42-DF42-9CD5-A6D7D9BE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734" y="6356350"/>
            <a:ext cx="281731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FFBB14A-73DD-914F-8D23-0C0323B592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699EFB-B21E-69C1-4A37-537EF0F80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8488"/>
            <a:ext cx="10515600" cy="2217106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6702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7236-C62F-E44F-9A5D-11CFCEE80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35C3B-AA1A-7F45-AD95-43BE4A1EC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662B5-A55B-5046-9071-BF1558DAE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734" y="6356350"/>
            <a:ext cx="281731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8FFBB14A-73DD-914F-8D23-0C0323B592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98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35C3B-AA1A-7F45-AD95-43BE4A1EC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662B5-A55B-5046-9071-BF1558DAE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734" y="6356350"/>
            <a:ext cx="281731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8FFBB14A-73DD-914F-8D23-0C0323B592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1FCDA9-F93F-DFDC-9FDB-94E9343C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72" y="1152395"/>
            <a:ext cx="11047956" cy="1002082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616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35C3B-AA1A-7F45-AD95-43BE4A1EC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662B5-A55B-5046-9071-BF1558DAE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734" y="6356350"/>
            <a:ext cx="281731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8FFBB14A-73DD-914F-8D23-0C0323B592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C8F17D-DE8D-E470-239D-BE91DD35D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72" y="1152395"/>
            <a:ext cx="11047956" cy="1002082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853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662B5-A55B-5046-9071-BF1558DAE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734" y="6356350"/>
            <a:ext cx="281731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8FFBB14A-73DD-914F-8D23-0C0323B592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168306-4ECF-9215-F81C-885081F7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72" y="1152395"/>
            <a:ext cx="11047956" cy="1002082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AEA8B9-ABCC-2EA8-EBEA-3E8435573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72" y="2267211"/>
            <a:ext cx="11047956" cy="39097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9228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662B5-A55B-5046-9071-BF1558DAE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734" y="6356350"/>
            <a:ext cx="281731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8FFBB14A-73DD-914F-8D23-0C0323B592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42F05B-ACEE-5DDE-26D7-C543D6B13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72" y="1152395"/>
            <a:ext cx="11047956" cy="1002082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7BF311-ECD4-D1FD-F27F-7A9E7CB74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72" y="2267211"/>
            <a:ext cx="11047956" cy="39097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489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662B5-A55B-5046-9071-BF1558DAE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734" y="6356350"/>
            <a:ext cx="281731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8FFBB14A-73DD-914F-8D23-0C0323B592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1161FD-6F31-42D3-CDE2-18DBC27D6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72" y="1152395"/>
            <a:ext cx="11047956" cy="1002082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B75166-BF74-6B17-B67E-799D27DE8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72" y="2267211"/>
            <a:ext cx="11047956" cy="39097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50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647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708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775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514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33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45B7D-32DA-4148-AEA3-083B44AF2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8488"/>
            <a:ext cx="10515600" cy="2217106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05F1A-ACA9-C243-9BFC-B9F4E48F5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95595"/>
            <a:ext cx="10515600" cy="1515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9E6790E-8A42-DF42-9CD5-A6D7D9BE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734" y="6356350"/>
            <a:ext cx="281731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FFBB14A-73DD-914F-8D23-0C0323B592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514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05F1A-ACA9-C243-9BFC-B9F4E48F5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95595"/>
            <a:ext cx="10515600" cy="1515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9E6790E-8A42-DF42-9CD5-A6D7D9BE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734" y="6356350"/>
            <a:ext cx="281731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FFBB14A-73DD-914F-8D23-0C0323B592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1C681D-C921-D39D-1FCC-351F41F3F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8488"/>
            <a:ext cx="10515600" cy="2217106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7564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05F1A-ACA9-C243-9BFC-B9F4E48F5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95595"/>
            <a:ext cx="10515600" cy="1515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9E6790E-8A42-DF42-9CD5-A6D7D9BE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734" y="6356350"/>
            <a:ext cx="281731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FFBB14A-73DD-914F-8D23-0C0323B592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4BD7FF-8638-66AE-9396-F0A6F2BE7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8488"/>
            <a:ext cx="10515600" cy="2217106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0348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D9354E-724B-BD49-9BBE-8EB04321B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72" y="1152395"/>
            <a:ext cx="11047956" cy="100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D637A-D19B-434F-A91C-CDC22C156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672" y="2267211"/>
            <a:ext cx="11047956" cy="3909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54E89-B21F-8848-B9F7-0B423291F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EA7735-EBB6-F84E-8C8B-0D1090DD7058}" type="datetimeFigureOut">
              <a:rPr lang="en-US" smtClean="0"/>
              <a:pPr/>
              <a:t>11/13/24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91A8-559C-F943-99A5-4FD772D48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2FDFAF0-88B4-D34F-9436-A2742A220C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6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6" r:id="rId4"/>
    <p:sldLayoutId id="2147483657" r:id="rId5"/>
    <p:sldLayoutId id="2147483668" r:id="rId6"/>
    <p:sldLayoutId id="2147483651" r:id="rId7"/>
    <p:sldLayoutId id="2147483654" r:id="rId8"/>
    <p:sldLayoutId id="2147483655" r:id="rId9"/>
    <p:sldLayoutId id="2147483658" r:id="rId10"/>
    <p:sldLayoutId id="2147483659" r:id="rId11"/>
    <p:sldLayoutId id="2147483670" r:id="rId12"/>
    <p:sldLayoutId id="2147483650" r:id="rId13"/>
    <p:sldLayoutId id="2147483661" r:id="rId14"/>
    <p:sldLayoutId id="2147483665" r:id="rId15"/>
    <p:sldLayoutId id="2147483662" r:id="rId16"/>
    <p:sldLayoutId id="2147483663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3714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cdc.gov/violenceprevention/aces/about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23A5-6B9C-554B-80E5-5BD067C03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1557672"/>
            <a:ext cx="11360150" cy="1167044"/>
          </a:xfrm>
        </p:spPr>
        <p:txBody>
          <a:bodyPr>
            <a:normAutofit/>
          </a:bodyPr>
          <a:lstStyle/>
          <a:p>
            <a:r>
              <a:rPr lang="en-US" dirty="0"/>
              <a:t>TIME to Learn, Serve, and Lead: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890B2-25E8-CD4B-AF00-B1B09B035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312" y="2805224"/>
            <a:ext cx="8351376" cy="151565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How to Build Trauma-informed, Resilience-oriented, Equity-focused Systems in our Medical Colleges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DA21D2-377C-DE2F-E08F-FB2A24B48C08}"/>
              </a:ext>
            </a:extLst>
          </p:cNvPr>
          <p:cNvGrpSpPr/>
          <p:nvPr/>
        </p:nvGrpSpPr>
        <p:grpSpPr>
          <a:xfrm>
            <a:off x="481515" y="4138708"/>
            <a:ext cx="11163914" cy="1539640"/>
            <a:chOff x="414419" y="3953695"/>
            <a:chExt cx="11254040" cy="1539640"/>
          </a:xfrm>
        </p:grpSpPr>
        <p:sp>
          <p:nvSpPr>
            <p:cNvPr id="4" name="Text Placeholder 2">
              <a:extLst>
                <a:ext uri="{FF2B5EF4-FFF2-40B4-BE49-F238E27FC236}">
                  <a16:creationId xmlns:a16="http://schemas.microsoft.com/office/drawing/2014/main" id="{08E32F16-0F65-34A0-131D-878271EED55C}"/>
                </a:ext>
              </a:extLst>
            </p:cNvPr>
            <p:cNvSpPr txBox="1">
              <a:spLocks/>
            </p:cNvSpPr>
            <p:nvPr/>
          </p:nvSpPr>
          <p:spPr>
            <a:xfrm>
              <a:off x="414419" y="3953695"/>
              <a:ext cx="2483000" cy="15156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accent4">
                      <a:lumMod val="50000"/>
                    </a:schemeClr>
                  </a:solidFill>
                </a:rPr>
                <a:t>Taylor Brown, MD</a:t>
              </a:r>
            </a:p>
            <a:p>
              <a:r>
                <a:rPr lang="en-US" sz="1600" dirty="0">
                  <a:solidFill>
                    <a:schemeClr val="accent4">
                      <a:lumMod val="50000"/>
                    </a:schemeClr>
                  </a:solidFill>
                </a:rPr>
                <a:t>Binny Chokshi, MD, MEd</a:t>
              </a:r>
            </a:p>
            <a:p>
              <a:endParaRPr lang="en-US" sz="1600" dirty="0">
                <a:solidFill>
                  <a:schemeClr val="accent4">
                    <a:lumMod val="50000"/>
                  </a:schemeClr>
                </a:solidFill>
              </a:endParaRPr>
            </a:p>
            <a:p>
              <a:endParaRPr lang="en-US" sz="16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5" name="Text Placeholder 2">
              <a:extLst>
                <a:ext uri="{FF2B5EF4-FFF2-40B4-BE49-F238E27FC236}">
                  <a16:creationId xmlns:a16="http://schemas.microsoft.com/office/drawing/2014/main" id="{CA9534BF-B8BD-B774-C49A-3361A5AB7269}"/>
                </a:ext>
              </a:extLst>
            </p:cNvPr>
            <p:cNvSpPr txBox="1">
              <a:spLocks/>
            </p:cNvSpPr>
            <p:nvPr/>
          </p:nvSpPr>
          <p:spPr>
            <a:xfrm>
              <a:off x="3213461" y="3972181"/>
              <a:ext cx="3273375" cy="15156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accent4">
                      <a:lumMod val="50000"/>
                    </a:schemeClr>
                  </a:solidFill>
                </a:rPr>
                <a:t>Sadie </a:t>
              </a:r>
              <a:r>
                <a:rPr lang="en-US" sz="1600" dirty="0" err="1">
                  <a:solidFill>
                    <a:schemeClr val="accent4">
                      <a:lumMod val="50000"/>
                    </a:schemeClr>
                  </a:solidFill>
                </a:rPr>
                <a:t>Elisseou</a:t>
              </a:r>
              <a:r>
                <a:rPr lang="en-US" sz="1600" dirty="0">
                  <a:solidFill>
                    <a:schemeClr val="accent4">
                      <a:lumMod val="50000"/>
                    </a:schemeClr>
                  </a:solidFill>
                </a:rPr>
                <a:t>, MD</a:t>
              </a:r>
            </a:p>
            <a:p>
              <a:r>
                <a:rPr lang="en-US" sz="1600" dirty="0">
                  <a:solidFill>
                    <a:schemeClr val="accent4">
                      <a:lumMod val="50000"/>
                    </a:schemeClr>
                  </a:solidFill>
                </a:rPr>
                <a:t>Megan Gerber, MD, MPH, FACP</a:t>
              </a:r>
            </a:p>
            <a:p>
              <a:r>
                <a:rPr lang="en-US" sz="1600" dirty="0">
                  <a:solidFill>
                    <a:schemeClr val="accent4">
                      <a:lumMod val="50000"/>
                    </a:schemeClr>
                  </a:solidFill>
                </a:rPr>
                <a:t>Martina Jelley, MD, MSPH, FACP</a:t>
              </a:r>
            </a:p>
            <a:p>
              <a:endParaRPr lang="en-US" sz="16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CFC5554F-9A17-1E24-D824-C5595E17A782}"/>
                </a:ext>
              </a:extLst>
            </p:cNvPr>
            <p:cNvSpPr txBox="1">
              <a:spLocks/>
            </p:cNvSpPr>
            <p:nvPr/>
          </p:nvSpPr>
          <p:spPr>
            <a:xfrm>
              <a:off x="6899992" y="3953695"/>
              <a:ext cx="3480022" cy="15156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accent4">
                      <a:lumMod val="50000"/>
                    </a:schemeClr>
                  </a:solidFill>
                </a:rPr>
                <a:t>Avi Kopstick, MD</a:t>
              </a:r>
            </a:p>
            <a:p>
              <a:r>
                <a:rPr lang="en-US" sz="1600" dirty="0">
                  <a:solidFill>
                    <a:schemeClr val="accent4">
                      <a:lumMod val="50000"/>
                    </a:schemeClr>
                  </a:solidFill>
                </a:rPr>
                <a:t>Jennifer Potter, MD</a:t>
              </a:r>
            </a:p>
            <a:p>
              <a:r>
                <a:rPr lang="en-US" sz="1600" dirty="0">
                  <a:solidFill>
                    <a:schemeClr val="accent4">
                      <a:lumMod val="50000"/>
                    </a:schemeClr>
                  </a:solidFill>
                </a:rPr>
                <a:t>Celeste Royce, MD</a:t>
              </a:r>
            </a:p>
            <a:p>
              <a:endParaRPr lang="en-US" sz="16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053E3E10-A75C-96D6-D009-D5B9E95C3A88}"/>
                </a:ext>
              </a:extLst>
            </p:cNvPr>
            <p:cNvSpPr txBox="1">
              <a:spLocks/>
            </p:cNvSpPr>
            <p:nvPr/>
          </p:nvSpPr>
          <p:spPr>
            <a:xfrm>
              <a:off x="9330032" y="3977685"/>
              <a:ext cx="2338427" cy="15156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accent4">
                      <a:lumMod val="50000"/>
                    </a:schemeClr>
                  </a:solidFill>
                </a:rPr>
                <a:t>Nhi-Ha Trinh, MD, MPH</a:t>
              </a:r>
            </a:p>
            <a:p>
              <a:r>
                <a:rPr lang="en-US" sz="1600" dirty="0">
                  <a:solidFill>
                    <a:schemeClr val="accent4">
                      <a:lumMod val="50000"/>
                    </a:schemeClr>
                  </a:solidFill>
                </a:rPr>
                <a:t>Amy Weil, MD</a:t>
              </a:r>
            </a:p>
            <a:p>
              <a:endParaRPr lang="en-US" sz="16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B1089C-A290-52D5-D093-5733DD935566}"/>
              </a:ext>
            </a:extLst>
          </p:cNvPr>
          <p:cNvCxnSpPr/>
          <p:nvPr/>
        </p:nvCxnSpPr>
        <p:spPr>
          <a:xfrm>
            <a:off x="365761" y="3905795"/>
            <a:ext cx="11475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136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3AADC05-F1B9-D068-2522-42AA4DA0C8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28" t="7535" r="4185" b="8293"/>
          <a:stretch/>
        </p:blipFill>
        <p:spPr>
          <a:xfrm>
            <a:off x="839449" y="1259173"/>
            <a:ext cx="10513101" cy="53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66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91378-A114-C098-4FCF-0C16CBF78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04603"/>
            <a:ext cx="10515600" cy="1515650"/>
          </a:xfrm>
        </p:spPr>
        <p:txBody>
          <a:bodyPr/>
          <a:lstStyle/>
          <a:p>
            <a:pPr algn="ctr"/>
            <a:r>
              <a:rPr lang="en-US" dirty="0"/>
              <a:t>Teaching Students and Trainees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8E09D6-1D0B-D14F-97DE-647B3E932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7496"/>
            <a:ext cx="10515600" cy="2217106"/>
          </a:xfrm>
        </p:spPr>
        <p:txBody>
          <a:bodyPr>
            <a:normAutofit/>
          </a:bodyPr>
          <a:lstStyle/>
          <a:p>
            <a:pPr algn="ctr"/>
            <a:r>
              <a:rPr lang="en-US" sz="9000" dirty="0"/>
              <a:t>LEARN</a:t>
            </a:r>
          </a:p>
        </p:txBody>
      </p:sp>
    </p:spTree>
    <p:extLst>
      <p:ext uri="{BB962C8B-B14F-4D97-AF65-F5344CB8AC3E}">
        <p14:creationId xmlns:p14="http://schemas.microsoft.com/office/powerpoint/2010/main" val="2634686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28C0D-E0A0-DB0A-B29F-D1DB626BD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01074" y="2565190"/>
            <a:ext cx="4218508" cy="2317744"/>
          </a:xfrm>
        </p:spPr>
        <p:txBody>
          <a:bodyPr anchor="ctr">
            <a:normAutofit/>
          </a:bodyPr>
          <a:lstStyle/>
          <a:p>
            <a:pPr algn="r"/>
            <a:r>
              <a:rPr lang="en-US" sz="4400" dirty="0"/>
              <a:t>TIC in </a:t>
            </a:r>
            <a:br>
              <a:rPr lang="en-US" sz="4400" dirty="0"/>
            </a:br>
            <a:r>
              <a:rPr lang="en-US" sz="4400" dirty="0"/>
              <a:t>Medical Education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2599DA-93F9-343A-4226-F0BEEDFD977A}"/>
              </a:ext>
            </a:extLst>
          </p:cNvPr>
          <p:cNvSpPr txBox="1"/>
          <p:nvPr/>
        </p:nvSpPr>
        <p:spPr>
          <a:xfrm>
            <a:off x="9626175" y="6391355"/>
            <a:ext cx="13201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© Elisseou 2024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C74589-EB5A-1B15-F940-28CFEBAA3C96}"/>
              </a:ext>
            </a:extLst>
          </p:cNvPr>
          <p:cNvGrpSpPr/>
          <p:nvPr/>
        </p:nvGrpSpPr>
        <p:grpSpPr>
          <a:xfrm>
            <a:off x="3678211" y="1827079"/>
            <a:ext cx="7581971" cy="3972829"/>
            <a:chOff x="2143709" y="3599605"/>
            <a:chExt cx="6888478" cy="285147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EFB4E8-731C-CD92-9AA2-92CF69FA60A5}"/>
                </a:ext>
              </a:extLst>
            </p:cNvPr>
            <p:cNvSpPr/>
            <p:nvPr/>
          </p:nvSpPr>
          <p:spPr>
            <a:xfrm>
              <a:off x="2143709" y="3599605"/>
              <a:ext cx="6888478" cy="2851478"/>
            </a:xfrm>
            <a:prstGeom prst="rect">
              <a:avLst/>
            </a:prstGeom>
            <a:solidFill>
              <a:srgbClr val="EDEA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close-up of a medical report&#10;&#10;Description automatically generated">
              <a:extLst>
                <a:ext uri="{FF2B5EF4-FFF2-40B4-BE49-F238E27FC236}">
                  <a16:creationId xmlns:a16="http://schemas.microsoft.com/office/drawing/2014/main" id="{3422D473-DB25-D382-E381-B9B16A81F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283" y="3758881"/>
              <a:ext cx="6618104" cy="2532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331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72FC6E-3AFD-59A8-D9A8-97690079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Example: Emotional Regulation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CCD57-7034-789F-ED0F-33B5E7A5FE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85" r="26334" b="-1"/>
          <a:stretch/>
        </p:blipFill>
        <p:spPr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CB767-911B-E4EA-685F-1F18787462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74" r="23026" b="3"/>
          <a:stretch/>
        </p:blipFill>
        <p:spPr>
          <a:xfrm>
            <a:off x="8783763" y="2585580"/>
            <a:ext cx="2827865" cy="3731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D4F65D-3883-86EE-3003-921DE13201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20" r="28890" b="2"/>
          <a:stretch/>
        </p:blipFill>
        <p:spPr>
          <a:xfrm>
            <a:off x="6087649" y="2557806"/>
            <a:ext cx="2827865" cy="3731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BC897-1DA2-00FB-4CE1-B02E3E5495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960" r="19459" b="-1"/>
          <a:stretch/>
        </p:blipFill>
        <p:spPr>
          <a:xfrm>
            <a:off x="3135218" y="2557806"/>
            <a:ext cx="2827865" cy="3731891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ABFF9E7-1946-ADEB-B830-F1DAE0F92AF7}"/>
              </a:ext>
            </a:extLst>
          </p:cNvPr>
          <p:cNvSpPr txBox="1">
            <a:spLocks/>
          </p:cNvSpPr>
          <p:nvPr/>
        </p:nvSpPr>
        <p:spPr>
          <a:xfrm>
            <a:off x="143031" y="5983571"/>
            <a:ext cx="43484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buClr>
                <a:srgbClr val="ED1C24"/>
              </a:buClr>
              <a:defRPr/>
            </a:pPr>
            <a:r>
              <a:rPr lang="en-US" sz="105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@</a:t>
            </a:r>
            <a:r>
              <a:rPr lang="en-US" sz="105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usmanyousaf</a:t>
            </a:r>
            <a:endParaRPr lang="en-US" sz="1050" cap="none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37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8393C-F41F-EE81-C5CE-EDC5B13D6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1B2C2-6C74-CF94-BF51-01892CBB3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Treating Patients and Their Families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433940-8A08-E79C-EA8D-B442426EC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F26322"/>
                </a:solidFill>
              </a:rPr>
              <a:t>SERVE</a:t>
            </a:r>
          </a:p>
        </p:txBody>
      </p:sp>
    </p:spTree>
    <p:extLst>
      <p:ext uri="{BB962C8B-B14F-4D97-AF65-F5344CB8AC3E}">
        <p14:creationId xmlns:p14="http://schemas.microsoft.com/office/powerpoint/2010/main" val="1353608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0FFFF-B3FD-2B86-8263-3C28479E8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F789C3-5511-A738-3873-68EB6486D7EF}"/>
              </a:ext>
            </a:extLst>
          </p:cNvPr>
          <p:cNvSpPr/>
          <p:nvPr/>
        </p:nvSpPr>
        <p:spPr>
          <a:xfrm>
            <a:off x="3555964" y="1580395"/>
            <a:ext cx="6297025" cy="1662758"/>
          </a:xfrm>
          <a:prstGeom prst="rect">
            <a:avLst/>
          </a:prstGeom>
          <a:solidFill>
            <a:srgbClr val="EDEA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9F0059-2870-95B9-2010-94284AD7A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3170912"/>
            <a:ext cx="2487852" cy="1002082"/>
          </a:xfrm>
        </p:spPr>
        <p:txBody>
          <a:bodyPr anchor="ctr">
            <a:normAutofit fontScale="90000"/>
          </a:bodyPr>
          <a:lstStyle/>
          <a:p>
            <a:pPr algn="r"/>
            <a:r>
              <a:rPr lang="en-US" sz="4400" dirty="0"/>
              <a:t>TIC in </a:t>
            </a:r>
            <a:br>
              <a:rPr lang="en-US" sz="4400" dirty="0"/>
            </a:br>
            <a:r>
              <a:rPr lang="en-US" sz="4400" dirty="0"/>
              <a:t>Medical </a:t>
            </a:r>
            <a:br>
              <a:rPr lang="en-US" sz="4400" dirty="0"/>
            </a:br>
            <a:r>
              <a:rPr lang="en-US" sz="4400" dirty="0"/>
              <a:t>Practice</a:t>
            </a:r>
          </a:p>
        </p:txBody>
      </p:sp>
      <p:pic>
        <p:nvPicPr>
          <p:cNvPr id="5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9DD61A64-7601-6534-A7DC-74E0DDC90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425" y="1663533"/>
            <a:ext cx="6134100" cy="149116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0655B6-EAF3-D391-5579-A465CE238783}"/>
              </a:ext>
            </a:extLst>
          </p:cNvPr>
          <p:cNvSpPr txBox="1"/>
          <p:nvPr/>
        </p:nvSpPr>
        <p:spPr>
          <a:xfrm>
            <a:off x="9395785" y="6492989"/>
            <a:ext cx="13201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© Elisseou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D6B1DB-EDBA-333E-6F80-B886080D5CD5}"/>
              </a:ext>
            </a:extLst>
          </p:cNvPr>
          <p:cNvSpPr/>
          <p:nvPr/>
        </p:nvSpPr>
        <p:spPr>
          <a:xfrm>
            <a:off x="3555963" y="3525199"/>
            <a:ext cx="6297025" cy="2362169"/>
          </a:xfrm>
          <a:prstGeom prst="rect">
            <a:avLst/>
          </a:prstGeom>
          <a:solidFill>
            <a:srgbClr val="EDEA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7C0DF63-2B73-2F54-14F6-186ABA9A9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68" y="3580512"/>
            <a:ext cx="6134100" cy="221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12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11FFA-FDE3-F4A3-ED2C-F86FC37D2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20ECA0-2946-56C0-90C0-9DD20460D0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/>
          <a:stretch/>
        </p:blipFill>
        <p:spPr>
          <a:xfrm>
            <a:off x="6096000" y="1725193"/>
            <a:ext cx="5317353" cy="3815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256916-0456-190A-CF4D-FC1BB5805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05" y="5183035"/>
            <a:ext cx="1002898" cy="769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1F57FA-1DF9-1B7D-5E2F-718BCD76B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86" y="1725193"/>
            <a:ext cx="4415837" cy="381577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EBEB30F-0FE0-A9BA-5D2E-97145D85C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1" y="5150848"/>
            <a:ext cx="856081" cy="78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500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E5509-37E0-8F2D-8B56-9626809F6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D02E1-24EC-55C1-0199-E32BE7BB0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Healing Organizations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6CF27-5026-9E1F-9C74-A4959A09E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accent5">
                    <a:lumMod val="75000"/>
                  </a:schemeClr>
                </a:solidFill>
              </a:rPr>
              <a:t>LEAD</a:t>
            </a:r>
          </a:p>
        </p:txBody>
      </p:sp>
    </p:spTree>
    <p:extLst>
      <p:ext uri="{BB962C8B-B14F-4D97-AF65-F5344CB8AC3E}">
        <p14:creationId xmlns:p14="http://schemas.microsoft.com/office/powerpoint/2010/main" val="3713501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playground equipment in a park&#10;&#10;Description automatically generated">
            <a:extLst>
              <a:ext uri="{FF2B5EF4-FFF2-40B4-BE49-F238E27FC236}">
                <a16:creationId xmlns:a16="http://schemas.microsoft.com/office/drawing/2014/main" id="{AB4159AF-7057-A033-3F07-6074D39E2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02" y="1466538"/>
            <a:ext cx="7193084" cy="47474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0318E3-AADF-4FB5-EF23-012624BDC9E1}"/>
              </a:ext>
            </a:extLst>
          </p:cNvPr>
          <p:cNvSpPr txBox="1"/>
          <p:nvPr/>
        </p:nvSpPr>
        <p:spPr>
          <a:xfrm>
            <a:off x="2623902" y="5960056"/>
            <a:ext cx="880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welipower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72ACC0-CC93-592F-3A55-E2A4F7A1EF4B}"/>
              </a:ext>
            </a:extLst>
          </p:cNvPr>
          <p:cNvSpPr txBox="1"/>
          <p:nvPr/>
        </p:nvSpPr>
        <p:spPr>
          <a:xfrm>
            <a:off x="522386" y="1856805"/>
            <a:ext cx="2101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26322"/>
                </a:solidFill>
              </a:rPr>
              <a:t>Power dynamics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FF4996-6771-84A4-134F-7ACBE36CB7FC}"/>
              </a:ext>
            </a:extLst>
          </p:cNvPr>
          <p:cNvSpPr txBox="1"/>
          <p:nvPr/>
        </p:nvSpPr>
        <p:spPr>
          <a:xfrm>
            <a:off x="522386" y="4334019"/>
            <a:ext cx="210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26322"/>
                </a:solidFill>
              </a:rPr>
              <a:t>Workload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CC10B-7081-B336-BEB1-423B2C36B448}"/>
              </a:ext>
            </a:extLst>
          </p:cNvPr>
          <p:cNvSpPr txBox="1"/>
          <p:nvPr/>
        </p:nvSpPr>
        <p:spPr>
          <a:xfrm>
            <a:off x="10090484" y="1856805"/>
            <a:ext cx="210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26322"/>
                </a:solidFill>
              </a:rPr>
              <a:t>Violence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CA118-3A3C-729A-10F5-4F6EAB68171A}"/>
              </a:ext>
            </a:extLst>
          </p:cNvPr>
          <p:cNvSpPr txBox="1"/>
          <p:nvPr/>
        </p:nvSpPr>
        <p:spPr>
          <a:xfrm>
            <a:off x="10090484" y="4334019"/>
            <a:ext cx="210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26322"/>
                </a:solidFill>
              </a:rPr>
              <a:t>Disease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D93274-468B-4740-50E7-72860E9ADFEC}"/>
              </a:ext>
            </a:extLst>
          </p:cNvPr>
          <p:cNvSpPr txBox="1"/>
          <p:nvPr/>
        </p:nvSpPr>
        <p:spPr>
          <a:xfrm>
            <a:off x="5609870" y="6213972"/>
            <a:ext cx="210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26322"/>
                </a:solidFill>
              </a:rPr>
              <a:t>Stigma </a:t>
            </a:r>
          </a:p>
        </p:txBody>
      </p:sp>
    </p:spTree>
    <p:extLst>
      <p:ext uri="{BB962C8B-B14F-4D97-AF65-F5344CB8AC3E}">
        <p14:creationId xmlns:p14="http://schemas.microsoft.com/office/powerpoint/2010/main" val="12021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81839244-2BC8-FE66-9BD3-AED8A9E48B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"/>
          <a:stretch/>
        </p:blipFill>
        <p:spPr>
          <a:xfrm>
            <a:off x="1625462" y="1510748"/>
            <a:ext cx="8941076" cy="47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40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BBD85-6F54-6F35-987D-C20C4ECEC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481" y="2920353"/>
            <a:ext cx="9351037" cy="1743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If any portion of our discussion makes you uncomfortable, please feel free to take care of yourself in the way that best suits you.</a:t>
            </a:r>
          </a:p>
          <a:p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433098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349D0-7AFF-650E-71DF-3BC365063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E926EA38-CC11-5CCA-AAC0-800185DE9A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9607860"/>
              </p:ext>
            </p:extLst>
          </p:nvPr>
        </p:nvGraphicFramePr>
        <p:xfrm>
          <a:off x="1941626" y="1247497"/>
          <a:ext cx="11731215" cy="5365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6642C43-286A-34DB-5B08-76D7C67CD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033" y="3429000"/>
            <a:ext cx="3590884" cy="10020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9 Cs of Trauma-Informed Organizational Change</a:t>
            </a:r>
          </a:p>
        </p:txBody>
      </p:sp>
    </p:spTree>
    <p:extLst>
      <p:ext uri="{BB962C8B-B14F-4D97-AF65-F5344CB8AC3E}">
        <p14:creationId xmlns:p14="http://schemas.microsoft.com/office/powerpoint/2010/main" val="1733042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1A624C-D002-BDA2-11AE-D4911A50A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204" y="1875327"/>
            <a:ext cx="9589912" cy="40813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800" dirty="0"/>
              <a:t>Trauma-informed care is not about being overly gentle, lowering expectations, or providing excuses. Rather, TIC is rigorous and evidence-supported framework, which recognizes how people are not linear models (if “x”, then “y”). We are </a:t>
            </a:r>
            <a:r>
              <a:rPr lang="en-US" sz="3800" dirty="0">
                <a:solidFill>
                  <a:srgbClr val="00B0F0"/>
                </a:solidFill>
              </a:rPr>
              <a:t>complex, dynamical systems </a:t>
            </a:r>
            <a:r>
              <a:rPr lang="en-US" sz="3800" dirty="0"/>
              <a:t>that universally demand comprehensive considerations of all the things that make us </a:t>
            </a:r>
            <a:r>
              <a:rPr lang="en-US" sz="3800" dirty="0">
                <a:solidFill>
                  <a:srgbClr val="00B0F0"/>
                </a:solidFill>
              </a:rPr>
              <a:t>human</a:t>
            </a:r>
            <a:r>
              <a:rPr lang="en-US" sz="3800" dirty="0"/>
              <a:t>, whenever we relate with one another.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6802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BDE49-124A-98D3-4D38-D20C158E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52102"/>
            <a:ext cx="10515600" cy="933189"/>
          </a:xfrm>
        </p:spPr>
        <p:txBody>
          <a:bodyPr/>
          <a:lstStyle/>
          <a:p>
            <a:pPr algn="ctr"/>
            <a:r>
              <a:rPr lang="en-US" dirty="0"/>
              <a:t>Breakouts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CC9F8E-72B3-9015-F8EB-FA0F5F494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5" y="2259875"/>
            <a:ext cx="3232166" cy="3232166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48DB76A-F732-278C-7772-02C0C9BFE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521725"/>
              </p:ext>
            </p:extLst>
          </p:nvPr>
        </p:nvGraphicFramePr>
        <p:xfrm>
          <a:off x="3952241" y="2267165"/>
          <a:ext cx="7686764" cy="324300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09083">
                  <a:extLst>
                    <a:ext uri="{9D8B030D-6E8A-4147-A177-3AD203B41FA5}">
                      <a16:colId xmlns:a16="http://schemas.microsoft.com/office/drawing/2014/main" val="3647256989"/>
                    </a:ext>
                  </a:extLst>
                </a:gridCol>
                <a:gridCol w="3359589">
                  <a:extLst>
                    <a:ext uri="{9D8B030D-6E8A-4147-A177-3AD203B41FA5}">
                      <a16:colId xmlns:a16="http://schemas.microsoft.com/office/drawing/2014/main" val="1906917618"/>
                    </a:ext>
                  </a:extLst>
                </a:gridCol>
                <a:gridCol w="3218092">
                  <a:extLst>
                    <a:ext uri="{9D8B030D-6E8A-4147-A177-3AD203B41FA5}">
                      <a16:colId xmlns:a16="http://schemas.microsoft.com/office/drawing/2014/main" val="3516243916"/>
                    </a:ext>
                  </a:extLst>
                </a:gridCol>
              </a:tblGrid>
              <a:tr h="52251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WHAT YOU’LL FOCUS ON…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WHO MIGHT WANT TO JOIN…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7836916"/>
                  </a:ext>
                </a:extLst>
              </a:tr>
              <a:tr h="903046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Learn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Using TIC to improve educational experiences in medicine.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Medical educators, students, and trainees.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8894182"/>
                  </a:ext>
                </a:extLst>
              </a:tr>
              <a:tr h="903046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Serve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Integrating TIC into curriculums, opportunities and pitfalls.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Course Directors, Clinical Faulty, and Deans.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866397"/>
                  </a:ext>
                </a:extLst>
              </a:tr>
              <a:tr h="903046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Lead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Leading Organizations From Burnout to Trauma-Informed Resilience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“Change-makers” at all levels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3914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4474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47CC9-F67D-4E3C-DE6B-F69ABAD55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C2478-6C53-15B5-E00B-E6C84FD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1055" y="2436135"/>
            <a:ext cx="12734109" cy="2217106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What is something new you learned?</a:t>
            </a:r>
            <a:br>
              <a:rPr lang="en-US" sz="4500" dirty="0"/>
            </a:br>
            <a:br>
              <a:rPr lang="en-US" sz="4500" dirty="0"/>
            </a:br>
            <a:r>
              <a:rPr lang="en-US" sz="4500" dirty="0"/>
              <a:t>Does anything need further clarification?</a:t>
            </a:r>
          </a:p>
        </p:txBody>
      </p:sp>
    </p:spTree>
    <p:extLst>
      <p:ext uri="{BB962C8B-B14F-4D97-AF65-F5344CB8AC3E}">
        <p14:creationId xmlns:p14="http://schemas.microsoft.com/office/powerpoint/2010/main" val="3009299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7F43E-A18A-B6EF-D733-03CB1512E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4A160-CE65-AF6E-335F-61F99FD45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1055" y="2083438"/>
            <a:ext cx="12734109" cy="221710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Next steps for or yourself at your own institution?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Next steps for collaboration – TIHCER?</a:t>
            </a:r>
          </a:p>
        </p:txBody>
      </p:sp>
    </p:spTree>
    <p:extLst>
      <p:ext uri="{BB962C8B-B14F-4D97-AF65-F5344CB8AC3E}">
        <p14:creationId xmlns:p14="http://schemas.microsoft.com/office/powerpoint/2010/main" val="2636761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1F34-2D95-652D-5720-2599F04C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TIC FAQs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91F83-839C-014C-919E-136A8F8E9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Isn’t TIC just being nice?</a:t>
            </a:r>
          </a:p>
          <a:p>
            <a:r>
              <a:rPr lang="en-US" sz="3000" dirty="0"/>
              <a:t>Isn’t TIC already part of medical school education, as patient centered care/compassion in medicine?</a:t>
            </a:r>
          </a:p>
          <a:p>
            <a:r>
              <a:rPr lang="en-US" sz="3000" dirty="0"/>
              <a:t>Is there any data to support this? </a:t>
            </a:r>
            <a:r>
              <a:rPr lang="en-US" sz="3000"/>
              <a:t>Is it </a:t>
            </a:r>
            <a:r>
              <a:rPr lang="en-US" sz="3000" dirty="0"/>
              <a:t>really evidence-based?</a:t>
            </a:r>
          </a:p>
          <a:p>
            <a:r>
              <a:rPr lang="en-US" sz="3000" dirty="0"/>
              <a:t>Can TIC outcomes be tested or measured?</a:t>
            </a:r>
          </a:p>
          <a:p>
            <a:r>
              <a:rPr lang="en-US" sz="3000" dirty="0"/>
              <a:t>Don’t learners need stress to learn?</a:t>
            </a:r>
          </a:p>
          <a:p>
            <a:r>
              <a:rPr lang="en-US" sz="3000" dirty="0"/>
              <a:t>Should this be taught if this isn’t being tested on?</a:t>
            </a:r>
          </a:p>
        </p:txBody>
      </p:sp>
    </p:spTree>
    <p:extLst>
      <p:ext uri="{BB962C8B-B14F-4D97-AF65-F5344CB8AC3E}">
        <p14:creationId xmlns:p14="http://schemas.microsoft.com/office/powerpoint/2010/main" val="3361160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F99E9EA-4D62-4BD0-EB1E-811F3D5FA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8BC64-D76A-5E2C-2E6F-21712530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TIC FAQs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EE633-7890-219D-5761-90DCF4DA4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How can we get the faculty caught-up?</a:t>
            </a:r>
          </a:p>
          <a:p>
            <a:r>
              <a:rPr lang="en-US" sz="3000" dirty="0"/>
              <a:t>AI is a new thing! </a:t>
            </a:r>
          </a:p>
          <a:p>
            <a:r>
              <a:rPr lang="en-US" sz="3000" dirty="0"/>
              <a:t>How can we teach what seems like a shifting and moving body of knowledge that’s not solidified yet to other people? </a:t>
            </a:r>
          </a:p>
          <a:p>
            <a:r>
              <a:rPr lang="en-US" sz="3000" dirty="0"/>
              <a:t>“Trauma” gives me the ick.</a:t>
            </a:r>
            <a:endParaRPr lang="en-US" sz="3000" dirty="0">
              <a:sym typeface="Wingdings" pitchFamily="2" charset="2"/>
            </a:endParaRPr>
          </a:p>
          <a:p>
            <a:r>
              <a:rPr lang="en-US" sz="3000" dirty="0">
                <a:sym typeface="Wingdings" pitchFamily="2" charset="2"/>
              </a:rPr>
              <a:t>What struggles have you as a group encountered when trying to promote and implement TIC?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49732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38C4C8-42A8-7C3E-9479-2A2719D7C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FD7904-BDD2-23AF-1C3D-5380A65CF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Substance Abuse and Mental Health Services Administration. SAMHSA’s concept of trauma and guidance for a trauma-informed approach. HHS Publication No(SMA) 14-4884. 2014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Berman S, Brown T,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Mizelle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C, et al. Roadmap for Trauma-Informed Medical Education: Introducing an Essential Competency Set.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Acad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Med. 2023;98(8):882-888.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Bloom SL. A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Biocratic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Paradigm: Exploring the Complexity of Trauma-Informed Leadership and Creating Presence™.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Behav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Sci (Basel). 2023;13(5):355.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Brown T, Berman S, McDaniel K, Radford C, Mehta P, Potter J, Hirsh DA. Trauma-Informed Medical Education (TIME): Advancing Curricular Content and Educational Context.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Acad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Med. 2021 May 1;96(5):661-667.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McClinton A, Laurencin CT. Just in TIME: Trauma-Informed Medical Education. J Racial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Ethn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Health Disparities. 2020 Dec;7(6):1046-1052.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UpToDate Section: “Trauma-Informed Care 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in Adults”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65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62193-72A6-BDEB-977D-EDD78FA05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7988"/>
            <a:ext cx="10515600" cy="982577"/>
          </a:xfrm>
        </p:spPr>
        <p:txBody>
          <a:bodyPr/>
          <a:lstStyle/>
          <a:p>
            <a:pPr algn="ctr"/>
            <a:r>
              <a:rPr lang="en-US" dirty="0"/>
              <a:t>Thank You!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54F9F-6E71-156A-B5DF-EF1E2EB33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586" y="2850565"/>
            <a:ext cx="2558827" cy="2558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2CFC08-0142-91AD-307B-4312DB3D9F1C}"/>
              </a:ext>
            </a:extLst>
          </p:cNvPr>
          <p:cNvSpPr txBox="1"/>
          <p:nvPr/>
        </p:nvSpPr>
        <p:spPr>
          <a:xfrm>
            <a:off x="838200" y="3148147"/>
            <a:ext cx="3681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>
                <a:solidFill>
                  <a:srgbClr val="FF0000"/>
                </a:solidFill>
              </a:rPr>
              <a:t>PLEASE TAKE OUR SURVEY BY SCANNING THE QR CODE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8273D-570A-5F8A-481A-1EA6450F7180}"/>
              </a:ext>
            </a:extLst>
          </p:cNvPr>
          <p:cNvSpPr txBox="1"/>
          <p:nvPr/>
        </p:nvSpPr>
        <p:spPr>
          <a:xfrm>
            <a:off x="7672250" y="3148147"/>
            <a:ext cx="3681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>
                <a:solidFill>
                  <a:srgbClr val="FF0000"/>
                </a:solidFill>
              </a:rPr>
              <a:t>PLEASE TAKE OUR SURVEY BY SCANNING THE QR CODE</a:t>
            </a:r>
          </a:p>
        </p:txBody>
      </p:sp>
    </p:spTree>
    <p:extLst>
      <p:ext uri="{BB962C8B-B14F-4D97-AF65-F5344CB8AC3E}">
        <p14:creationId xmlns:p14="http://schemas.microsoft.com/office/powerpoint/2010/main" val="3566050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451158-2D01-4946-92CD-F0028C931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BF7780-25C5-B546-9F5D-4320164E9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708" y="2371713"/>
            <a:ext cx="10565883" cy="3219189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Describe how TIME can benefit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learners and faculty, ii) patients, and iii) healthcare organizations.</a:t>
            </a:r>
          </a:p>
          <a:p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Recommend universal trauma-informed approaches, at individual, interpersonal, and structural levels, to promote psychological safety and trust.</a:t>
            </a:r>
          </a:p>
          <a:p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Outline a process for reevaluating pedagogies, practices, and policies, to transform our medical colleges into trauma-informed, resilience-oriented, equity-focused systems.</a:t>
            </a:r>
          </a:p>
        </p:txBody>
      </p:sp>
    </p:spTree>
    <p:extLst>
      <p:ext uri="{BB962C8B-B14F-4D97-AF65-F5344CB8AC3E}">
        <p14:creationId xmlns:p14="http://schemas.microsoft.com/office/powerpoint/2010/main" val="1991521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28315-A398-B305-F2B0-8ACB69B1B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39" y="2276605"/>
            <a:ext cx="10923322" cy="23047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dirty="0"/>
              <a:t>Trauma is an </a:t>
            </a:r>
            <a:r>
              <a:rPr lang="en-US" sz="3800" dirty="0">
                <a:solidFill>
                  <a:schemeClr val="accent5"/>
                </a:solidFill>
              </a:rPr>
              <a:t>event</a:t>
            </a:r>
            <a:r>
              <a:rPr lang="en-US" sz="3800" dirty="0"/>
              <a:t> or circumstance that is </a:t>
            </a:r>
            <a:r>
              <a:rPr lang="en-US" sz="3800" dirty="0">
                <a:solidFill>
                  <a:schemeClr val="accent5"/>
                </a:solidFill>
              </a:rPr>
              <a:t>experienced</a:t>
            </a:r>
            <a:r>
              <a:rPr lang="en-US" sz="3800" dirty="0">
                <a:solidFill>
                  <a:srgbClr val="0070C0"/>
                </a:solidFill>
              </a:rPr>
              <a:t> </a:t>
            </a:r>
            <a:r>
              <a:rPr lang="en-US" sz="3800" dirty="0"/>
              <a:t>as harmful or life threatening and has lasting adverse </a:t>
            </a:r>
            <a:r>
              <a:rPr lang="en-US" sz="3800" dirty="0">
                <a:solidFill>
                  <a:schemeClr val="accent5"/>
                </a:solidFill>
              </a:rPr>
              <a:t>effects</a:t>
            </a:r>
            <a:r>
              <a:rPr lang="en-US" sz="3800" dirty="0"/>
              <a:t> on function and well-being </a:t>
            </a:r>
          </a:p>
          <a:p>
            <a:pPr marL="0" indent="0">
              <a:buNone/>
            </a:pP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								 -SAMHSA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6223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E9F3A-6C66-E128-2B2C-1AF39E0B7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022" y="995640"/>
            <a:ext cx="11047956" cy="10020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"Trauma-informed" PubMed Results by Year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E9638EDD-3283-1754-50BD-D50766F56F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750"/>
          <a:stretch/>
        </p:blipFill>
        <p:spPr>
          <a:xfrm>
            <a:off x="685385" y="1882505"/>
            <a:ext cx="10821230" cy="42831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64182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6F0C2-50DD-45D0-BCE0-CC04D1B65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Adverse Childhood Experiences (ACEs)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A9D78-21C9-4AEE-BAE8-19EA8DD82725}"/>
              </a:ext>
            </a:extLst>
          </p:cNvPr>
          <p:cNvSpPr/>
          <p:nvPr/>
        </p:nvSpPr>
        <p:spPr>
          <a:xfrm>
            <a:off x="1365352" y="2679989"/>
            <a:ext cx="2945391" cy="1444340"/>
          </a:xfrm>
          <a:prstGeom prst="rect">
            <a:avLst/>
          </a:prstGeom>
          <a:solidFill>
            <a:srgbClr val="DA9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Neglect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AEB597-838A-4D4B-B5CE-85B9FAE5A25F}"/>
              </a:ext>
            </a:extLst>
          </p:cNvPr>
          <p:cNvSpPr/>
          <p:nvPr/>
        </p:nvSpPr>
        <p:spPr>
          <a:xfrm>
            <a:off x="4500124" y="2681009"/>
            <a:ext cx="2736699" cy="1443320"/>
          </a:xfrm>
          <a:prstGeom prst="rect">
            <a:avLst/>
          </a:prstGeom>
          <a:solidFill>
            <a:srgbClr val="DA9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Abuse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20312B-B299-4AAA-B94B-E28D9BDA78A0}"/>
              </a:ext>
            </a:extLst>
          </p:cNvPr>
          <p:cNvSpPr/>
          <p:nvPr/>
        </p:nvSpPr>
        <p:spPr>
          <a:xfrm>
            <a:off x="1346279" y="4262285"/>
            <a:ext cx="5890543" cy="1443320"/>
          </a:xfrm>
          <a:prstGeom prst="rect">
            <a:avLst/>
          </a:prstGeom>
          <a:solidFill>
            <a:srgbClr val="DA9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Household Challenges 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A4298ECB-C69D-4B9C-9AA1-2792CF2DB7F3}"/>
              </a:ext>
            </a:extLst>
          </p:cNvPr>
          <p:cNvSpPr txBox="1">
            <a:spLocks/>
          </p:cNvSpPr>
          <p:nvPr/>
        </p:nvSpPr>
        <p:spPr>
          <a:xfrm>
            <a:off x="39756" y="6419028"/>
            <a:ext cx="4772087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Felitti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VJ et al 1998.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B510DC34-C1CA-4B9B-B5F5-278250E1ED0E}"/>
              </a:ext>
            </a:extLst>
          </p:cNvPr>
          <p:cNvSpPr/>
          <p:nvPr/>
        </p:nvSpPr>
        <p:spPr>
          <a:xfrm>
            <a:off x="7787857" y="2679989"/>
            <a:ext cx="3380885" cy="3025616"/>
          </a:xfrm>
          <a:prstGeom prst="pentag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52%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C61F35-CCDE-487A-23FB-A83C44B8666A}"/>
              </a:ext>
            </a:extLst>
          </p:cNvPr>
          <p:cNvSpPr txBox="1"/>
          <p:nvPr/>
        </p:nvSpPr>
        <p:spPr>
          <a:xfrm>
            <a:off x="10871887" y="6488668"/>
            <a:ext cx="13201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© Elisseou 2024</a:t>
            </a:r>
          </a:p>
        </p:txBody>
      </p:sp>
    </p:spTree>
    <p:extLst>
      <p:ext uri="{BB962C8B-B14F-4D97-AF65-F5344CB8AC3E}">
        <p14:creationId xmlns:p14="http://schemas.microsoft.com/office/powerpoint/2010/main" val="358303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8594BD11-B35B-43B5-A697-64B061B2F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1672357"/>
            <a:ext cx="9147590" cy="498245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376F24-5C4A-43C8-8B21-522A1BFF63A9}"/>
              </a:ext>
            </a:extLst>
          </p:cNvPr>
          <p:cNvSpPr txBox="1"/>
          <p:nvPr/>
        </p:nvSpPr>
        <p:spPr>
          <a:xfrm>
            <a:off x="10871887" y="6488668"/>
            <a:ext cx="13201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© Elisseou 2024</a:t>
            </a:r>
          </a:p>
        </p:txBody>
      </p:sp>
      <p:sp>
        <p:nvSpPr>
          <p:cNvPr id="4" name="Google Shape;213;p30">
            <a:extLst>
              <a:ext uri="{FF2B5EF4-FFF2-40B4-BE49-F238E27FC236}">
                <a16:creationId xmlns:a16="http://schemas.microsoft.com/office/drawing/2014/main" id="{E8DE8A55-590E-913E-D147-094CC57195BD}"/>
              </a:ext>
            </a:extLst>
          </p:cNvPr>
          <p:cNvSpPr txBox="1">
            <a:spLocks/>
          </p:cNvSpPr>
          <p:nvPr/>
        </p:nvSpPr>
        <p:spPr>
          <a:xfrm>
            <a:off x="0" y="6416674"/>
            <a:ext cx="8953495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</a:rPr>
              <a:t>Image by CDC, retrieved from: 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https://www.cdc.gov/violenceprevention/aces/about.html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</a:rPr>
              <a:t> on 2/28/22. Image is in the public domain.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41B263-0C56-4D06-8606-684E4DB0E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022" y="996542"/>
            <a:ext cx="11047956" cy="1002082"/>
          </a:xfrm>
        </p:spPr>
        <p:txBody>
          <a:bodyPr/>
          <a:lstStyle/>
          <a:p>
            <a:pPr algn="ctr"/>
            <a:r>
              <a:rPr lang="en-US" dirty="0"/>
              <a:t>ACEs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Illness</a:t>
            </a:r>
          </a:p>
        </p:txBody>
      </p:sp>
    </p:spTree>
    <p:extLst>
      <p:ext uri="{BB962C8B-B14F-4D97-AF65-F5344CB8AC3E}">
        <p14:creationId xmlns:p14="http://schemas.microsoft.com/office/powerpoint/2010/main" val="284324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42C22-D5D3-BE48-8B66-FF93BF38A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ACEs in Healthcare Workers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F25057-2CB5-AD4F-A5F0-D75E4A4C5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204824"/>
            <a:ext cx="6610574" cy="15519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B7B98D-76A0-EF44-9B10-88E3FEC9C610}"/>
              </a:ext>
            </a:extLst>
          </p:cNvPr>
          <p:cNvSpPr txBox="1"/>
          <p:nvPr/>
        </p:nvSpPr>
        <p:spPr>
          <a:xfrm>
            <a:off x="7924801" y="2242671"/>
            <a:ext cx="295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Over 40% of nursing students surveyed had an ACES of 4 or more versus the national average of 12.5-13.3%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B82D3B-9E1F-E749-84D9-76995BF64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29" y="4253053"/>
            <a:ext cx="6639697" cy="17149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8AFE35-B79C-B04D-BEF3-BEB08B37B84C}"/>
              </a:ext>
            </a:extLst>
          </p:cNvPr>
          <p:cNvSpPr txBox="1"/>
          <p:nvPr/>
        </p:nvSpPr>
        <p:spPr>
          <a:xfrm>
            <a:off x="7928386" y="4510362"/>
            <a:ext cx="3227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Forty-four students (51%) reported at least one ACE exposure and 10 (12%) reported ≥ 4 exposures.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A4C16D-9D82-3E46-A272-45433597C18A}"/>
              </a:ext>
            </a:extLst>
          </p:cNvPr>
          <p:cNvCxnSpPr>
            <a:cxnSpLocks/>
          </p:cNvCxnSpPr>
          <p:nvPr/>
        </p:nvCxnSpPr>
        <p:spPr>
          <a:xfrm>
            <a:off x="1097280" y="3991856"/>
            <a:ext cx="97858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EF7190D-9E57-82CC-A1BD-6F3F72E23091}"/>
              </a:ext>
            </a:extLst>
          </p:cNvPr>
          <p:cNvSpPr txBox="1"/>
          <p:nvPr/>
        </p:nvSpPr>
        <p:spPr>
          <a:xfrm>
            <a:off x="10871887" y="6488668"/>
            <a:ext cx="13201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© Elisseou 2024</a:t>
            </a:r>
          </a:p>
        </p:txBody>
      </p:sp>
    </p:spTree>
    <p:extLst>
      <p:ext uri="{BB962C8B-B14F-4D97-AF65-F5344CB8AC3E}">
        <p14:creationId xmlns:p14="http://schemas.microsoft.com/office/powerpoint/2010/main" val="5661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2548C-8C56-FD45-A705-DD305795E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Healthcare </a:t>
            </a:r>
            <a:r>
              <a:rPr lang="en-US" dirty="0">
                <a:sym typeface="Wingdings" pitchFamily="2" charset="2"/>
              </a:rPr>
              <a:t> Trauma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EEBD75-FF52-4E40-A7EA-71657C1AC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6" t="1865"/>
          <a:stretch/>
        </p:blipFill>
        <p:spPr>
          <a:xfrm>
            <a:off x="8181544" y="2615939"/>
            <a:ext cx="3695415" cy="275289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D2272C-BF1A-8F48-9E87-4BE009CF4537}"/>
              </a:ext>
            </a:extLst>
          </p:cNvPr>
          <p:cNvSpPr txBox="1"/>
          <p:nvPr/>
        </p:nvSpPr>
        <p:spPr>
          <a:xfrm>
            <a:off x="9561906" y="5614162"/>
            <a:ext cx="1165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olga_kononenko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0E9F7A-C302-4241-8D4D-CF02EC109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1"/>
          <a:stretch/>
        </p:blipFill>
        <p:spPr>
          <a:xfrm>
            <a:off x="4248292" y="2615939"/>
            <a:ext cx="3695415" cy="2752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90446D-CE6B-6A48-88BA-4FD398245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17" y="2615939"/>
            <a:ext cx="3695415" cy="27528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F467B3-C7EB-3C41-852A-490F83D345EA}"/>
              </a:ext>
            </a:extLst>
          </p:cNvPr>
          <p:cNvSpPr txBox="1"/>
          <p:nvPr/>
        </p:nvSpPr>
        <p:spPr>
          <a:xfrm>
            <a:off x="1749054" y="5614163"/>
            <a:ext cx="8643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nmelchorh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98CF2D-C2CF-FB43-A40C-E932AE29740E}"/>
              </a:ext>
            </a:extLst>
          </p:cNvPr>
          <p:cNvSpPr txBox="1"/>
          <p:nvPr/>
        </p:nvSpPr>
        <p:spPr>
          <a:xfrm>
            <a:off x="5641854" y="5614163"/>
            <a:ext cx="891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jonnicaahill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B7F1728-5C84-ED40-A309-4C84E6258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© Elisseou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3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1ca80e8-7e82-497f-a57f-14a1a27c7198">TQ32YHM4J7VE-1507329340-39661</_dlc_DocId>
    <_dlc_DocIdUrl xmlns="81ca80e8-7e82-497f-a57f-14a1a27c7198">
      <Url>https://aamc1.sharepoint.com/sites/OCOMM/_layouts/15/DocIdRedir.aspx?ID=TQ32YHM4J7VE-1507329340-39661</Url>
      <Description>TQ32YHM4J7VE-1507329340-39661</Description>
    </_dlc_DocIdUrl>
    <_ip_UnifiedCompliancePolicyUIAction xmlns="http://schemas.microsoft.com/sharepoint/v3" xsi:nil="true"/>
    <lcf76f155ced4ddcb4097134ff3c332f xmlns="c53de4bd-2bf9-48e2-8a04-d1e4f20dc86e">
      <Terms xmlns="http://schemas.microsoft.com/office/infopath/2007/PartnerControls"/>
    </lcf76f155ced4ddcb4097134ff3c332f>
    <_ip_UnifiedCompliancePolicyProperties xmlns="http://schemas.microsoft.com/sharepoint/v3" xsi:nil="true"/>
    <Note_x002f_Other xmlns="c53de4bd-2bf9-48e2-8a04-d1e4f20dc86e" xsi:nil="true"/>
    <TaxCatchAll xmlns="81ca80e8-7e82-497f-a57f-14a1a27c7198" xsi:nil="true"/>
    <LoginInformation xmlns="c53de4bd-2bf9-48e2-8a04-d1e4f20dc86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44FB879CB7A949818AD7EDACBE9793" ma:contentTypeVersion="21" ma:contentTypeDescription="Create a new document." ma:contentTypeScope="" ma:versionID="c2b23085409add23a282596c162c449e">
  <xsd:schema xmlns:xsd="http://www.w3.org/2001/XMLSchema" xmlns:xs="http://www.w3.org/2001/XMLSchema" xmlns:p="http://schemas.microsoft.com/office/2006/metadata/properties" xmlns:ns1="http://schemas.microsoft.com/sharepoint/v3" xmlns:ns2="c53de4bd-2bf9-48e2-8a04-d1e4f20dc86e" xmlns:ns3="81ca80e8-7e82-497f-a57f-14a1a27c7198" targetNamespace="http://schemas.microsoft.com/office/2006/metadata/properties" ma:root="true" ma:fieldsID="1291e3e7497bb3158676c228fc83184d" ns1:_="" ns2:_="" ns3:_="">
    <xsd:import namespace="http://schemas.microsoft.com/sharepoint/v3"/>
    <xsd:import namespace="c53de4bd-2bf9-48e2-8a04-d1e4f20dc86e"/>
    <xsd:import namespace="81ca80e8-7e82-497f-a57f-14a1a27c71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_dlc_DocId" minOccurs="0"/>
                <xsd:element ref="ns3:_dlc_DocIdUrl" minOccurs="0"/>
                <xsd:element ref="ns3:_dlc_DocIdPersistId" minOccurs="0"/>
                <xsd:element ref="ns2:Note_x002f_Other" minOccurs="0"/>
                <xsd:element ref="ns2:LoginInform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de4bd-2bf9-48e2-8a04-d1e4f20dc8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Note_x002f_Other" ma:index="22" nillable="true" ma:displayName="Comments" ma:format="Dropdown" ma:internalName="Note_x002f_Other">
      <xsd:simpleType>
        <xsd:restriction base="dms:Note">
          <xsd:maxLength value="255"/>
        </xsd:restriction>
      </xsd:simpleType>
    </xsd:element>
    <xsd:element name="LoginInformation" ma:index="23" nillable="true" ma:displayName="Login Info" ma:format="Dropdown" ma:internalName="LoginInformation">
      <xsd:simpleType>
        <xsd:restriction base="dms:Text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da1ba52-7d3b-4811-9808-5c9985ea51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3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a80e8-7e82-497f-a57f-14a1a27c719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1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7" nillable="true" ma:displayName="Taxonomy Catch All Column" ma:hidden="true" ma:list="{600666e9-c8ef-4d1a-a758-93e1024dc2cb}" ma:internalName="TaxCatchAll" ma:showField="CatchAllData" ma:web="81ca80e8-7e82-497f-a57f-14a1a27c71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77ACAFA-8874-4CAB-8C94-298D9F92BD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2998C8-5944-4D21-963D-B997E9988C0C}">
  <ds:schemaRefs>
    <ds:schemaRef ds:uri="http://schemas.microsoft.com/office/2006/metadata/properties"/>
    <ds:schemaRef ds:uri="http://schemas.microsoft.com/office/infopath/2007/PartnerControls"/>
    <ds:schemaRef ds:uri="81ca80e8-7e82-497f-a57f-14a1a27c7198"/>
    <ds:schemaRef ds:uri="http://schemas.microsoft.com/sharepoint/v3"/>
    <ds:schemaRef ds:uri="c53de4bd-2bf9-48e2-8a04-d1e4f20dc86e"/>
  </ds:schemaRefs>
</ds:datastoreItem>
</file>

<file path=customXml/itemProps3.xml><?xml version="1.0" encoding="utf-8"?>
<ds:datastoreItem xmlns:ds="http://schemas.openxmlformats.org/officeDocument/2006/customXml" ds:itemID="{DEA3225D-40A6-4C8E-A88F-8C817D5E44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53de4bd-2bf9-48e2-8a04-d1e4f20dc86e"/>
    <ds:schemaRef ds:uri="81ca80e8-7e82-497f-a57f-14a1a27c71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79B6BE2-DA99-4E47-8ACF-1881267646F1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882</Words>
  <Application>Microsoft Macintosh PowerPoint</Application>
  <PresentationFormat>Widescreen</PresentationFormat>
  <Paragraphs>112</Paragraphs>
  <Slides>28</Slides>
  <Notes>6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Office Theme</vt:lpstr>
      <vt:lpstr>TIME to Learn, Serve, and Lead:</vt:lpstr>
      <vt:lpstr>PowerPoint Presentation</vt:lpstr>
      <vt:lpstr>Objectives</vt:lpstr>
      <vt:lpstr>PowerPoint Presentation</vt:lpstr>
      <vt:lpstr>"Trauma-informed" PubMed Results by Year</vt:lpstr>
      <vt:lpstr>Adverse Childhood Experiences (ACEs)</vt:lpstr>
      <vt:lpstr>ACEs  Illness</vt:lpstr>
      <vt:lpstr>ACEs in Healthcare Workers</vt:lpstr>
      <vt:lpstr>Healthcare  Trauma </vt:lpstr>
      <vt:lpstr>PowerPoint Presentation</vt:lpstr>
      <vt:lpstr>LEARN</vt:lpstr>
      <vt:lpstr>TIC in  Medical Education</vt:lpstr>
      <vt:lpstr>Example: Emotional Regulation</vt:lpstr>
      <vt:lpstr>SERVE</vt:lpstr>
      <vt:lpstr>TIC in  Medical  Practice</vt:lpstr>
      <vt:lpstr>PowerPoint Presentation</vt:lpstr>
      <vt:lpstr>LEAD</vt:lpstr>
      <vt:lpstr>PowerPoint Presentation</vt:lpstr>
      <vt:lpstr>PowerPoint Presentation</vt:lpstr>
      <vt:lpstr>9 Cs of Trauma-Informed Organizational Change</vt:lpstr>
      <vt:lpstr>PowerPoint Presentation</vt:lpstr>
      <vt:lpstr>Breakouts</vt:lpstr>
      <vt:lpstr>What is something new you learned?  Does anything need further clarification?</vt:lpstr>
      <vt:lpstr>Next steps for or yourself at your own institution?  Next steps for collaboration – TIHCER?</vt:lpstr>
      <vt:lpstr>TIC FAQs</vt:lpstr>
      <vt:lpstr>TIC FAQs Continued</vt:lpstr>
      <vt:lpstr>References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Mavilia</dc:creator>
  <cp:lastModifiedBy>Avi Kopstick</cp:lastModifiedBy>
  <cp:revision>56</cp:revision>
  <dcterms:created xsi:type="dcterms:W3CDTF">2022-01-12T18:44:12Z</dcterms:created>
  <dcterms:modified xsi:type="dcterms:W3CDTF">2024-11-14T01:07:31Z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0x0101009744FB879CB7A949818AD7EDACBE9793</vt:lpwstr>
  </property>
  <property fmtid="{D5CDD505-2E9C-101B-9397-08002B2CF9AE}" pid="3" name="_dlc_DocIdItemGuid">
    <vt:lpwstr>2995c8bb-a961-4bb6-9f8e-e968ee940f11</vt:lpwstr>
  </property>
</Properties>
</file>