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14"/>
  </p:notesMasterIdLst>
  <p:sldIdLst>
    <p:sldId id="257" r:id="rId2"/>
    <p:sldId id="259" r:id="rId3"/>
    <p:sldId id="293" r:id="rId4"/>
    <p:sldId id="299" r:id="rId5"/>
    <p:sldId id="283" r:id="rId6"/>
    <p:sldId id="292" r:id="rId7"/>
    <p:sldId id="300" r:id="rId8"/>
    <p:sldId id="262" r:id="rId9"/>
    <p:sldId id="260" r:id="rId10"/>
    <p:sldId id="294" r:id="rId11"/>
    <p:sldId id="295"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F9790D-8A76-614A-BBFD-2C94763D299E}">
          <p14:sldIdLst>
            <p14:sldId id="257"/>
            <p14:sldId id="259"/>
            <p14:sldId id="293"/>
            <p14:sldId id="299"/>
            <p14:sldId id="283"/>
            <p14:sldId id="292"/>
            <p14:sldId id="300"/>
            <p14:sldId id="262"/>
            <p14:sldId id="260"/>
            <p14:sldId id="294"/>
            <p14:sldId id="295"/>
            <p14:sldId id="261"/>
          </p14:sldIdLst>
        </p14:section>
        <p14:section name="Presentation" id="{2A7036A5-4037-004B-8CBB-0BDC16BBBF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p:restoredTop sz="85290"/>
  </p:normalViewPr>
  <p:slideViewPr>
    <p:cSldViewPr snapToGrid="0" snapToObjects="1">
      <p:cViewPr varScale="1">
        <p:scale>
          <a:sx n="89" d="100"/>
          <a:sy n="89" d="100"/>
        </p:scale>
        <p:origin x="1248"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0A82F-5FF8-C742-8B14-240D0483EC50}" type="doc">
      <dgm:prSet loTypeId="urn:microsoft.com/office/officeart/2005/8/layout/cycle4" loCatId="icon" qsTypeId="urn:microsoft.com/office/officeart/2005/8/quickstyle/simple1" qsCatId="simple" csTypeId="urn:microsoft.com/office/officeart/2005/8/colors/accent1_2" csCatId="accent1" phldr="1"/>
      <dgm:spPr/>
      <dgm:t>
        <a:bodyPr/>
        <a:lstStyle/>
        <a:p>
          <a:endParaRPr lang="en-US"/>
        </a:p>
      </dgm:t>
    </dgm:pt>
    <dgm:pt modelId="{E9588F91-8F5E-BE42-A202-D8559E5A7396}">
      <dgm:prSet phldrT="[Text]"/>
      <dgm:spPr>
        <a:solidFill>
          <a:schemeClr val="accent1">
            <a:lumMod val="75000"/>
          </a:schemeClr>
        </a:solidFill>
      </dgm:spPr>
      <dgm:t>
        <a:bodyPr/>
        <a:lstStyle/>
        <a:p>
          <a:r>
            <a:rPr lang="en-US" dirty="0"/>
            <a:t>Realize</a:t>
          </a:r>
        </a:p>
      </dgm:t>
    </dgm:pt>
    <dgm:pt modelId="{E90B428C-34C6-D548-A8AC-9A3BD750A73F}" type="parTrans" cxnId="{1FFA54B0-FEFC-594C-8E43-66A6ECEFF043}">
      <dgm:prSet/>
      <dgm:spPr/>
      <dgm:t>
        <a:bodyPr/>
        <a:lstStyle/>
        <a:p>
          <a:endParaRPr lang="en-US"/>
        </a:p>
      </dgm:t>
    </dgm:pt>
    <dgm:pt modelId="{A487F84E-CA77-2E4C-98BD-F8DE6D4DB1D6}" type="sibTrans" cxnId="{1FFA54B0-FEFC-594C-8E43-66A6ECEFF043}">
      <dgm:prSet/>
      <dgm:spPr/>
      <dgm:t>
        <a:bodyPr/>
        <a:lstStyle/>
        <a:p>
          <a:endParaRPr lang="en-US"/>
        </a:p>
      </dgm:t>
    </dgm:pt>
    <dgm:pt modelId="{A2698246-C326-DD44-AFE1-7ED49428FA77}">
      <dgm:prSet phldrT="[Text]"/>
      <dgm:spPr>
        <a:solidFill>
          <a:schemeClr val="accent1">
            <a:lumMod val="75000"/>
          </a:schemeClr>
        </a:solidFill>
      </dgm:spPr>
      <dgm:t>
        <a:bodyPr/>
        <a:lstStyle/>
        <a:p>
          <a:r>
            <a:rPr lang="en-US" dirty="0"/>
            <a:t>Recognize</a:t>
          </a:r>
        </a:p>
      </dgm:t>
    </dgm:pt>
    <dgm:pt modelId="{ED9FA276-0B17-E240-AC1A-6B6D10EBE217}" type="parTrans" cxnId="{8E63528E-AB1F-5749-868C-2E3133849477}">
      <dgm:prSet/>
      <dgm:spPr/>
      <dgm:t>
        <a:bodyPr/>
        <a:lstStyle/>
        <a:p>
          <a:endParaRPr lang="en-US"/>
        </a:p>
      </dgm:t>
    </dgm:pt>
    <dgm:pt modelId="{02B57BDF-8F34-984F-9129-A25D8EA19B05}" type="sibTrans" cxnId="{8E63528E-AB1F-5749-868C-2E3133849477}">
      <dgm:prSet/>
      <dgm:spPr/>
      <dgm:t>
        <a:bodyPr/>
        <a:lstStyle/>
        <a:p>
          <a:endParaRPr lang="en-US"/>
        </a:p>
      </dgm:t>
    </dgm:pt>
    <dgm:pt modelId="{3B034DF7-B0B8-DE4F-AC65-3DA641E5BE99}">
      <dgm:prSet phldrT="[Text]"/>
      <dgm:spPr>
        <a:solidFill>
          <a:schemeClr val="accent1">
            <a:lumMod val="75000"/>
          </a:schemeClr>
        </a:solidFill>
      </dgm:spPr>
      <dgm:t>
        <a:bodyPr/>
        <a:lstStyle/>
        <a:p>
          <a:r>
            <a:rPr lang="en-US" dirty="0"/>
            <a:t>Respond</a:t>
          </a:r>
        </a:p>
      </dgm:t>
    </dgm:pt>
    <dgm:pt modelId="{8B8DED31-62FF-B34A-A12B-208A0AC51A0D}" type="parTrans" cxnId="{8058A649-4F84-4844-AE5E-8220B9CE40F0}">
      <dgm:prSet/>
      <dgm:spPr/>
      <dgm:t>
        <a:bodyPr/>
        <a:lstStyle/>
        <a:p>
          <a:endParaRPr lang="en-US"/>
        </a:p>
      </dgm:t>
    </dgm:pt>
    <dgm:pt modelId="{9CDC6D6C-BC47-9049-B2F7-2DEFD0E82C66}" type="sibTrans" cxnId="{8058A649-4F84-4844-AE5E-8220B9CE40F0}">
      <dgm:prSet/>
      <dgm:spPr/>
      <dgm:t>
        <a:bodyPr/>
        <a:lstStyle/>
        <a:p>
          <a:endParaRPr lang="en-US"/>
        </a:p>
      </dgm:t>
    </dgm:pt>
    <dgm:pt modelId="{E11AB51A-9CF0-5140-8BE1-5E01C01D42A1}">
      <dgm:prSet phldrT="[Text]"/>
      <dgm:spPr>
        <a:solidFill>
          <a:schemeClr val="accent1">
            <a:lumMod val="75000"/>
          </a:schemeClr>
        </a:solidFill>
      </dgm:spPr>
      <dgm:t>
        <a:bodyPr/>
        <a:lstStyle/>
        <a:p>
          <a:r>
            <a:rPr lang="en-US" dirty="0"/>
            <a:t>Resist</a:t>
          </a:r>
        </a:p>
      </dgm:t>
    </dgm:pt>
    <dgm:pt modelId="{EDCA20D8-B904-9A4F-AC24-746B4205589D}" type="parTrans" cxnId="{6AA4684A-1101-7144-8E56-A0766F10B3D0}">
      <dgm:prSet/>
      <dgm:spPr/>
      <dgm:t>
        <a:bodyPr/>
        <a:lstStyle/>
        <a:p>
          <a:endParaRPr lang="en-US"/>
        </a:p>
      </dgm:t>
    </dgm:pt>
    <dgm:pt modelId="{6A7BF22C-93B2-E949-A815-FA841771BB5C}" type="sibTrans" cxnId="{6AA4684A-1101-7144-8E56-A0766F10B3D0}">
      <dgm:prSet/>
      <dgm:spPr/>
      <dgm:t>
        <a:bodyPr/>
        <a:lstStyle/>
        <a:p>
          <a:endParaRPr lang="en-US"/>
        </a:p>
      </dgm:t>
    </dgm:pt>
    <dgm:pt modelId="{AE09A882-F876-594E-8DDE-78B7ABC79696}" type="pres">
      <dgm:prSet presAssocID="{B950A82F-5FF8-C742-8B14-240D0483EC50}" presName="cycleMatrixDiagram" presStyleCnt="0">
        <dgm:presLayoutVars>
          <dgm:chMax val="1"/>
          <dgm:dir/>
          <dgm:animLvl val="lvl"/>
          <dgm:resizeHandles val="exact"/>
        </dgm:presLayoutVars>
      </dgm:prSet>
      <dgm:spPr/>
    </dgm:pt>
    <dgm:pt modelId="{31BDEBFC-CB77-B940-A036-B0FC903A4D71}" type="pres">
      <dgm:prSet presAssocID="{B950A82F-5FF8-C742-8B14-240D0483EC50}" presName="children" presStyleCnt="0"/>
      <dgm:spPr/>
    </dgm:pt>
    <dgm:pt modelId="{4A450F3E-6C90-8243-A3E8-4B3B7AE79B4C}" type="pres">
      <dgm:prSet presAssocID="{B950A82F-5FF8-C742-8B14-240D0483EC50}" presName="childPlaceholder" presStyleCnt="0"/>
      <dgm:spPr/>
    </dgm:pt>
    <dgm:pt modelId="{4D63A377-F3A3-6147-B214-FED0CE33741C}" type="pres">
      <dgm:prSet presAssocID="{B950A82F-5FF8-C742-8B14-240D0483EC50}" presName="circle" presStyleCnt="0"/>
      <dgm:spPr/>
    </dgm:pt>
    <dgm:pt modelId="{9667711E-5B77-1147-B612-4720FF7FFA75}" type="pres">
      <dgm:prSet presAssocID="{B950A82F-5FF8-C742-8B14-240D0483EC50}" presName="quadrant1" presStyleLbl="node1" presStyleIdx="0" presStyleCnt="4">
        <dgm:presLayoutVars>
          <dgm:chMax val="1"/>
          <dgm:bulletEnabled val="1"/>
        </dgm:presLayoutVars>
      </dgm:prSet>
      <dgm:spPr/>
    </dgm:pt>
    <dgm:pt modelId="{DA525C76-375B-F744-951E-B5CEEB82B99F}" type="pres">
      <dgm:prSet presAssocID="{B950A82F-5FF8-C742-8B14-240D0483EC50}" presName="quadrant2" presStyleLbl="node1" presStyleIdx="1" presStyleCnt="4">
        <dgm:presLayoutVars>
          <dgm:chMax val="1"/>
          <dgm:bulletEnabled val="1"/>
        </dgm:presLayoutVars>
      </dgm:prSet>
      <dgm:spPr/>
    </dgm:pt>
    <dgm:pt modelId="{7E69468E-3863-7841-AC5B-AA0B310FA63D}" type="pres">
      <dgm:prSet presAssocID="{B950A82F-5FF8-C742-8B14-240D0483EC50}" presName="quadrant3" presStyleLbl="node1" presStyleIdx="2" presStyleCnt="4">
        <dgm:presLayoutVars>
          <dgm:chMax val="1"/>
          <dgm:bulletEnabled val="1"/>
        </dgm:presLayoutVars>
      </dgm:prSet>
      <dgm:spPr/>
    </dgm:pt>
    <dgm:pt modelId="{7787FC3A-4E54-C94B-B519-90D09E46B08D}" type="pres">
      <dgm:prSet presAssocID="{B950A82F-5FF8-C742-8B14-240D0483EC50}" presName="quadrant4" presStyleLbl="node1" presStyleIdx="3" presStyleCnt="4">
        <dgm:presLayoutVars>
          <dgm:chMax val="1"/>
          <dgm:bulletEnabled val="1"/>
        </dgm:presLayoutVars>
      </dgm:prSet>
      <dgm:spPr/>
    </dgm:pt>
    <dgm:pt modelId="{F5CA4A33-4313-584E-805F-F589287F76EC}" type="pres">
      <dgm:prSet presAssocID="{B950A82F-5FF8-C742-8B14-240D0483EC50}" presName="quadrantPlaceholder" presStyleCnt="0"/>
      <dgm:spPr/>
    </dgm:pt>
    <dgm:pt modelId="{5F287B0D-5EBE-B248-8614-90C4CE24CF75}" type="pres">
      <dgm:prSet presAssocID="{B950A82F-5FF8-C742-8B14-240D0483EC50}" presName="center1" presStyleLbl="fgShp" presStyleIdx="0" presStyleCnt="2"/>
      <dgm:spPr/>
    </dgm:pt>
    <dgm:pt modelId="{3058E749-CE85-0243-B618-4B496A6BDCBE}" type="pres">
      <dgm:prSet presAssocID="{B950A82F-5FF8-C742-8B14-240D0483EC50}" presName="center2" presStyleLbl="fgShp" presStyleIdx="1" presStyleCnt="2"/>
      <dgm:spPr/>
    </dgm:pt>
  </dgm:ptLst>
  <dgm:cxnLst>
    <dgm:cxn modelId="{56A5A315-7CE7-BE4F-852E-5B61E11E09CE}" type="presOf" srcId="{E11AB51A-9CF0-5140-8BE1-5E01C01D42A1}" destId="{7787FC3A-4E54-C94B-B519-90D09E46B08D}" srcOrd="0" destOrd="0" presId="urn:microsoft.com/office/officeart/2005/8/layout/cycle4"/>
    <dgm:cxn modelId="{8058A649-4F84-4844-AE5E-8220B9CE40F0}" srcId="{B950A82F-5FF8-C742-8B14-240D0483EC50}" destId="{3B034DF7-B0B8-DE4F-AC65-3DA641E5BE99}" srcOrd="2" destOrd="0" parTransId="{8B8DED31-62FF-B34A-A12B-208A0AC51A0D}" sibTransId="{9CDC6D6C-BC47-9049-B2F7-2DEFD0E82C66}"/>
    <dgm:cxn modelId="{6AA4684A-1101-7144-8E56-A0766F10B3D0}" srcId="{B950A82F-5FF8-C742-8B14-240D0483EC50}" destId="{E11AB51A-9CF0-5140-8BE1-5E01C01D42A1}" srcOrd="3" destOrd="0" parTransId="{EDCA20D8-B904-9A4F-AC24-746B4205589D}" sibTransId="{6A7BF22C-93B2-E949-A815-FA841771BB5C}"/>
    <dgm:cxn modelId="{437FAE59-1534-9B4A-8646-F2D1778CB03F}" type="presOf" srcId="{A2698246-C326-DD44-AFE1-7ED49428FA77}" destId="{DA525C76-375B-F744-951E-B5CEEB82B99F}" srcOrd="0" destOrd="0" presId="urn:microsoft.com/office/officeart/2005/8/layout/cycle4"/>
    <dgm:cxn modelId="{115A6665-E37B-904C-873E-13DFB15D8FF1}" type="presOf" srcId="{B950A82F-5FF8-C742-8B14-240D0483EC50}" destId="{AE09A882-F876-594E-8DDE-78B7ABC79696}" srcOrd="0" destOrd="0" presId="urn:microsoft.com/office/officeart/2005/8/layout/cycle4"/>
    <dgm:cxn modelId="{AE42128E-58CE-2143-9B1C-A2FBA38198CB}" type="presOf" srcId="{E9588F91-8F5E-BE42-A202-D8559E5A7396}" destId="{9667711E-5B77-1147-B612-4720FF7FFA75}" srcOrd="0" destOrd="0" presId="urn:microsoft.com/office/officeart/2005/8/layout/cycle4"/>
    <dgm:cxn modelId="{8E63528E-AB1F-5749-868C-2E3133849477}" srcId="{B950A82F-5FF8-C742-8B14-240D0483EC50}" destId="{A2698246-C326-DD44-AFE1-7ED49428FA77}" srcOrd="1" destOrd="0" parTransId="{ED9FA276-0B17-E240-AC1A-6B6D10EBE217}" sibTransId="{02B57BDF-8F34-984F-9129-A25D8EA19B05}"/>
    <dgm:cxn modelId="{1FFA54B0-FEFC-594C-8E43-66A6ECEFF043}" srcId="{B950A82F-5FF8-C742-8B14-240D0483EC50}" destId="{E9588F91-8F5E-BE42-A202-D8559E5A7396}" srcOrd="0" destOrd="0" parTransId="{E90B428C-34C6-D548-A8AC-9A3BD750A73F}" sibTransId="{A487F84E-CA77-2E4C-98BD-F8DE6D4DB1D6}"/>
    <dgm:cxn modelId="{30BE59BC-9F3E-F84F-9776-185442314DBB}" type="presOf" srcId="{3B034DF7-B0B8-DE4F-AC65-3DA641E5BE99}" destId="{7E69468E-3863-7841-AC5B-AA0B310FA63D}" srcOrd="0" destOrd="0" presId="urn:microsoft.com/office/officeart/2005/8/layout/cycle4"/>
    <dgm:cxn modelId="{35379205-6D46-B74E-A39D-AFCBC5BDD5FF}" type="presParOf" srcId="{AE09A882-F876-594E-8DDE-78B7ABC79696}" destId="{31BDEBFC-CB77-B940-A036-B0FC903A4D71}" srcOrd="0" destOrd="0" presId="urn:microsoft.com/office/officeart/2005/8/layout/cycle4"/>
    <dgm:cxn modelId="{C77CA9AC-B141-7342-AE30-57B8764EC9CD}" type="presParOf" srcId="{31BDEBFC-CB77-B940-A036-B0FC903A4D71}" destId="{4A450F3E-6C90-8243-A3E8-4B3B7AE79B4C}" srcOrd="0" destOrd="0" presId="urn:microsoft.com/office/officeart/2005/8/layout/cycle4"/>
    <dgm:cxn modelId="{9780A972-6621-1441-BBD7-94C8F5F136FC}" type="presParOf" srcId="{AE09A882-F876-594E-8DDE-78B7ABC79696}" destId="{4D63A377-F3A3-6147-B214-FED0CE33741C}" srcOrd="1" destOrd="0" presId="urn:microsoft.com/office/officeart/2005/8/layout/cycle4"/>
    <dgm:cxn modelId="{B620EE22-9D44-794F-839D-8D0AB0CDBB2D}" type="presParOf" srcId="{4D63A377-F3A3-6147-B214-FED0CE33741C}" destId="{9667711E-5B77-1147-B612-4720FF7FFA75}" srcOrd="0" destOrd="0" presId="urn:microsoft.com/office/officeart/2005/8/layout/cycle4"/>
    <dgm:cxn modelId="{C5534701-F0E6-804D-8A5C-D4D5AB8866B3}" type="presParOf" srcId="{4D63A377-F3A3-6147-B214-FED0CE33741C}" destId="{DA525C76-375B-F744-951E-B5CEEB82B99F}" srcOrd="1" destOrd="0" presId="urn:microsoft.com/office/officeart/2005/8/layout/cycle4"/>
    <dgm:cxn modelId="{CB3162AE-277B-A54A-8E0D-FF5A9E28245F}" type="presParOf" srcId="{4D63A377-F3A3-6147-B214-FED0CE33741C}" destId="{7E69468E-3863-7841-AC5B-AA0B310FA63D}" srcOrd="2" destOrd="0" presId="urn:microsoft.com/office/officeart/2005/8/layout/cycle4"/>
    <dgm:cxn modelId="{7A26BC18-DDAF-B149-A727-5C82121EC9E6}" type="presParOf" srcId="{4D63A377-F3A3-6147-B214-FED0CE33741C}" destId="{7787FC3A-4E54-C94B-B519-90D09E46B08D}" srcOrd="3" destOrd="0" presId="urn:microsoft.com/office/officeart/2005/8/layout/cycle4"/>
    <dgm:cxn modelId="{15BC3153-7E12-E142-A8D3-4B085C6B2874}" type="presParOf" srcId="{4D63A377-F3A3-6147-B214-FED0CE33741C}" destId="{F5CA4A33-4313-584E-805F-F589287F76EC}" srcOrd="4" destOrd="0" presId="urn:microsoft.com/office/officeart/2005/8/layout/cycle4"/>
    <dgm:cxn modelId="{40756F64-3243-AD40-82C8-E7B565D376F3}" type="presParOf" srcId="{AE09A882-F876-594E-8DDE-78B7ABC79696}" destId="{5F287B0D-5EBE-B248-8614-90C4CE24CF75}" srcOrd="2" destOrd="0" presId="urn:microsoft.com/office/officeart/2005/8/layout/cycle4"/>
    <dgm:cxn modelId="{E9FC63F6-06F4-394E-8504-508DC2AFC9CE}" type="presParOf" srcId="{AE09A882-F876-594E-8DDE-78B7ABC79696}" destId="{3058E749-CE85-0243-B618-4B496A6BDCBE}"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711E-5B77-1147-B612-4720FF7FFA75}">
      <dsp:nvSpPr>
        <dsp:cNvPr id="0" name=""/>
        <dsp:cNvSpPr/>
      </dsp:nvSpPr>
      <dsp:spPr>
        <a:xfrm>
          <a:off x="1663530" y="308864"/>
          <a:ext cx="2346282" cy="2346282"/>
        </a:xfrm>
        <a:prstGeom prst="pieWedg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Realize</a:t>
          </a:r>
        </a:p>
      </dsp:txBody>
      <dsp:txXfrm>
        <a:off x="2350740" y="996074"/>
        <a:ext cx="1659072" cy="1659072"/>
      </dsp:txXfrm>
    </dsp:sp>
    <dsp:sp modelId="{DA525C76-375B-F744-951E-B5CEEB82B99F}">
      <dsp:nvSpPr>
        <dsp:cNvPr id="0" name=""/>
        <dsp:cNvSpPr/>
      </dsp:nvSpPr>
      <dsp:spPr>
        <a:xfrm rot="5400000">
          <a:off x="4118186" y="308864"/>
          <a:ext cx="2346282" cy="2346282"/>
        </a:xfrm>
        <a:prstGeom prst="pieWedg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Recognize</a:t>
          </a:r>
        </a:p>
      </dsp:txBody>
      <dsp:txXfrm rot="-5400000">
        <a:off x="4118186" y="996074"/>
        <a:ext cx="1659072" cy="1659072"/>
      </dsp:txXfrm>
    </dsp:sp>
    <dsp:sp modelId="{7E69468E-3863-7841-AC5B-AA0B310FA63D}">
      <dsp:nvSpPr>
        <dsp:cNvPr id="0" name=""/>
        <dsp:cNvSpPr/>
      </dsp:nvSpPr>
      <dsp:spPr>
        <a:xfrm rot="10800000">
          <a:off x="4118186" y="2763520"/>
          <a:ext cx="2346282" cy="2346282"/>
        </a:xfrm>
        <a:prstGeom prst="pieWedg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Respond</a:t>
          </a:r>
        </a:p>
      </dsp:txBody>
      <dsp:txXfrm rot="10800000">
        <a:off x="4118186" y="2763520"/>
        <a:ext cx="1659072" cy="1659072"/>
      </dsp:txXfrm>
    </dsp:sp>
    <dsp:sp modelId="{7787FC3A-4E54-C94B-B519-90D09E46B08D}">
      <dsp:nvSpPr>
        <dsp:cNvPr id="0" name=""/>
        <dsp:cNvSpPr/>
      </dsp:nvSpPr>
      <dsp:spPr>
        <a:xfrm rot="16200000">
          <a:off x="1663530" y="2763520"/>
          <a:ext cx="2346282" cy="2346282"/>
        </a:xfrm>
        <a:prstGeom prst="pieWedg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Resist</a:t>
          </a:r>
        </a:p>
      </dsp:txBody>
      <dsp:txXfrm rot="5400000">
        <a:off x="2350740" y="2763520"/>
        <a:ext cx="1659072" cy="1659072"/>
      </dsp:txXfrm>
    </dsp:sp>
    <dsp:sp modelId="{5F287B0D-5EBE-B248-8614-90C4CE24CF75}">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8E749-CE85-0243-B618-4B496A6BDCBE}">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ED111-450E-2B4B-A054-44F506036A70}"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0FBC4-F402-DE4C-8D28-23DE40803210}" type="slidenum">
              <a:rPr lang="en-US" smtClean="0"/>
              <a:t>‹#›</a:t>
            </a:fld>
            <a:endParaRPr lang="en-US"/>
          </a:p>
        </p:txBody>
      </p:sp>
    </p:spTree>
    <p:extLst>
      <p:ext uri="{BB962C8B-B14F-4D97-AF65-F5344CB8AC3E}">
        <p14:creationId xmlns:p14="http://schemas.microsoft.com/office/powerpoint/2010/main" val="166203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F0FBC4-F402-DE4C-8D28-23DE40803210}" type="slidenum">
              <a:rPr lang="en-US" smtClean="0"/>
              <a:t>1</a:t>
            </a:fld>
            <a:endParaRPr lang="en-US"/>
          </a:p>
        </p:txBody>
      </p:sp>
    </p:spTree>
    <p:extLst>
      <p:ext uri="{BB962C8B-B14F-4D97-AF65-F5344CB8AC3E}">
        <p14:creationId xmlns:p14="http://schemas.microsoft.com/office/powerpoint/2010/main" val="69389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for healthcare strategies image. Will ask people to come and talk about their activity as it pertains to these 6 principles. 20 minutes.</a:t>
            </a:r>
          </a:p>
        </p:txBody>
      </p:sp>
      <p:sp>
        <p:nvSpPr>
          <p:cNvPr id="4" name="Slide Number Placeholder 3"/>
          <p:cNvSpPr>
            <a:spLocks noGrp="1"/>
          </p:cNvSpPr>
          <p:nvPr>
            <p:ph type="sldNum" sz="quarter" idx="5"/>
          </p:nvPr>
        </p:nvSpPr>
        <p:spPr/>
        <p:txBody>
          <a:bodyPr/>
          <a:lstStyle/>
          <a:p>
            <a:fld id="{9DF0FBC4-F402-DE4C-8D28-23DE40803210}" type="slidenum">
              <a:rPr lang="en-US" smtClean="0"/>
              <a:t>10</a:t>
            </a:fld>
            <a:endParaRPr lang="en-US"/>
          </a:p>
        </p:txBody>
      </p:sp>
    </p:spTree>
    <p:extLst>
      <p:ext uri="{BB962C8B-B14F-4D97-AF65-F5344CB8AC3E}">
        <p14:creationId xmlns:p14="http://schemas.microsoft.com/office/powerpoint/2010/main" val="23642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Final slide discusses how being trauma informed can help providers (call back to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question), in addition to helping patients.</a:t>
            </a:r>
          </a:p>
          <a:p>
            <a:pPr lvl="0"/>
            <a:r>
              <a:rPr lang="en-US" sz="1200" kern="1200" dirty="0">
                <a:solidFill>
                  <a:schemeClr val="tx1"/>
                </a:solidFill>
                <a:effectLst/>
                <a:latin typeface="+mn-lt"/>
                <a:ea typeface="+mn-ea"/>
                <a:cs typeface="+mn-cs"/>
              </a:rPr>
              <a:t>“Physician, heal thyself”</a:t>
            </a:r>
          </a:p>
          <a:p>
            <a:pPr lvl="0"/>
            <a:r>
              <a:rPr lang="en-US" sz="1200" kern="1200" dirty="0">
                <a:solidFill>
                  <a:schemeClr val="tx1"/>
                </a:solidFill>
                <a:effectLst/>
                <a:latin typeface="+mn-lt"/>
                <a:ea typeface="+mn-ea"/>
                <a:cs typeface="+mn-cs"/>
              </a:rPr>
              <a:t>This image is adapted from information in the book “Trauma Stewardship” by Connie Burk and Laura van </a:t>
            </a:r>
            <a:r>
              <a:rPr lang="en-US" sz="1200" kern="1200" dirty="0" err="1">
                <a:solidFill>
                  <a:schemeClr val="tx1"/>
                </a:solidFill>
                <a:effectLst/>
                <a:latin typeface="+mn-lt"/>
                <a:ea typeface="+mn-ea"/>
                <a:cs typeface="+mn-cs"/>
              </a:rPr>
              <a:t>Dernoot</a:t>
            </a:r>
            <a:r>
              <a:rPr lang="en-US" sz="1200" kern="1200" dirty="0">
                <a:solidFill>
                  <a:schemeClr val="tx1"/>
                </a:solidFill>
                <a:effectLst/>
                <a:latin typeface="+mn-lt"/>
                <a:ea typeface="+mn-ea"/>
                <a:cs typeface="+mn-cs"/>
              </a:rPr>
              <a:t> Lipsky</a:t>
            </a:r>
          </a:p>
          <a:p>
            <a:pPr lvl="0"/>
            <a:r>
              <a:rPr lang="en-US" sz="1200" kern="1200" dirty="0">
                <a:solidFill>
                  <a:schemeClr val="tx1"/>
                </a:solidFill>
                <a:effectLst/>
                <a:latin typeface="+mn-lt"/>
                <a:ea typeface="+mn-ea"/>
                <a:cs typeface="+mn-cs"/>
              </a:rPr>
              <a:t>Vicarious trauma, moral distress,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are real. </a:t>
            </a:r>
          </a:p>
          <a:p>
            <a:pPr lvl="0"/>
            <a:r>
              <a:rPr lang="en-US" sz="1200" kern="1200" dirty="0">
                <a:solidFill>
                  <a:schemeClr val="tx1"/>
                </a:solidFill>
                <a:effectLst/>
                <a:latin typeface="+mn-lt"/>
                <a:ea typeface="+mn-ea"/>
                <a:cs typeface="+mn-cs"/>
              </a:rPr>
              <a:t>Symptoms of secondary trauma include the circle around the compass</a:t>
            </a:r>
          </a:p>
          <a:p>
            <a:pPr lvl="0"/>
            <a:r>
              <a:rPr lang="en-US" sz="1200" kern="1200" dirty="0">
                <a:solidFill>
                  <a:schemeClr val="tx1"/>
                </a:solidFill>
                <a:effectLst/>
                <a:latin typeface="+mn-lt"/>
                <a:ea typeface="+mn-ea"/>
                <a:cs typeface="+mn-cs"/>
              </a:rPr>
              <a:t>Using the story you told in slide 3 go around the compass showing how TIC helps us be mindful and centered</a:t>
            </a:r>
          </a:p>
          <a:p>
            <a:pPr lvl="0"/>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Empathy is making the well bigger, not filling it up.</a:t>
            </a:r>
          </a:p>
          <a:p>
            <a:pPr lvl="0"/>
            <a:r>
              <a:rPr lang="en-US" sz="1200" kern="1200" dirty="0">
                <a:solidFill>
                  <a:schemeClr val="tx1"/>
                </a:solidFill>
                <a:effectLst/>
                <a:latin typeface="+mn-lt"/>
                <a:ea typeface="+mn-ea"/>
                <a:cs typeface="+mn-cs"/>
              </a:rPr>
              <a:t>For example “Is this working for me?” If I’m not trauma-informed I can’t provide effective care. And if I don’t then I burn out more. </a:t>
            </a:r>
          </a:p>
        </p:txBody>
      </p:sp>
      <p:sp>
        <p:nvSpPr>
          <p:cNvPr id="4" name="Slide Number Placeholder 3"/>
          <p:cNvSpPr>
            <a:spLocks noGrp="1"/>
          </p:cNvSpPr>
          <p:nvPr>
            <p:ph type="sldNum" sz="quarter" idx="5"/>
          </p:nvPr>
        </p:nvSpPr>
        <p:spPr/>
        <p:txBody>
          <a:bodyPr/>
          <a:lstStyle/>
          <a:p>
            <a:fld id="{9DF0FBC4-F402-DE4C-8D28-23DE40803210}" type="slidenum">
              <a:rPr lang="en-US" smtClean="0"/>
              <a:t>11</a:t>
            </a:fld>
            <a:endParaRPr lang="en-US"/>
          </a:p>
        </p:txBody>
      </p:sp>
    </p:spTree>
    <p:extLst>
      <p:ext uri="{BB962C8B-B14F-4D97-AF65-F5344CB8AC3E}">
        <p14:creationId xmlns:p14="http://schemas.microsoft.com/office/powerpoint/2010/main" val="324407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survey will help evaluate the workshop and provide important feedback to improve the website</a:t>
            </a:r>
          </a:p>
          <a:p>
            <a:pPr lvl="0"/>
            <a:r>
              <a:rPr lang="en-US" sz="1200" kern="1200" dirty="0">
                <a:solidFill>
                  <a:schemeClr val="tx1"/>
                </a:solidFill>
                <a:effectLst/>
                <a:latin typeface="+mn-lt"/>
                <a:ea typeface="+mn-ea"/>
                <a:cs typeface="+mn-cs"/>
              </a:rPr>
              <a:t>Also you can provide ideas for making our hospital more trauma informed</a:t>
            </a:r>
          </a:p>
          <a:p>
            <a:pPr lvl="0"/>
            <a:r>
              <a:rPr lang="en-US" sz="1200" kern="1200" dirty="0">
                <a:solidFill>
                  <a:schemeClr val="tx1"/>
                </a:solidFill>
                <a:effectLst/>
                <a:latin typeface="+mn-lt"/>
                <a:ea typeface="+mn-ea"/>
                <a:cs typeface="+mn-cs"/>
              </a:rPr>
              <a:t>At the end of the survey it will give you a link to the website and you can use the website with the attached slides to conduct this workshop wherever. Just take a screenshot of the thank you message with your phone</a:t>
            </a:r>
          </a:p>
          <a:p>
            <a:pPr lvl="0"/>
            <a:r>
              <a:rPr lang="en-US" sz="1200" kern="1200" dirty="0">
                <a:solidFill>
                  <a:schemeClr val="tx1"/>
                </a:solidFill>
                <a:effectLst/>
                <a:latin typeface="+mn-lt"/>
                <a:ea typeface="+mn-ea"/>
                <a:cs typeface="+mn-cs"/>
              </a:rPr>
              <a:t>Please always have people do the evaluation so we can make the website better</a:t>
            </a:r>
          </a:p>
        </p:txBody>
      </p:sp>
      <p:sp>
        <p:nvSpPr>
          <p:cNvPr id="4" name="Slide Number Placeholder 3"/>
          <p:cNvSpPr>
            <a:spLocks noGrp="1"/>
          </p:cNvSpPr>
          <p:nvPr>
            <p:ph type="sldNum" sz="quarter" idx="5"/>
          </p:nvPr>
        </p:nvSpPr>
        <p:spPr/>
        <p:txBody>
          <a:bodyPr/>
          <a:lstStyle/>
          <a:p>
            <a:fld id="{9DF0FBC4-F402-DE4C-8D28-23DE40803210}" type="slidenum">
              <a:rPr lang="en-US" smtClean="0"/>
              <a:t>12</a:t>
            </a:fld>
            <a:endParaRPr lang="en-US"/>
          </a:p>
        </p:txBody>
      </p:sp>
    </p:spTree>
    <p:extLst>
      <p:ext uri="{BB962C8B-B14F-4D97-AF65-F5344CB8AC3E}">
        <p14:creationId xmlns:p14="http://schemas.microsoft.com/office/powerpoint/2010/main" val="108931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this is a workshop</a:t>
            </a:r>
          </a:p>
          <a:p>
            <a:pPr lvl="0"/>
            <a:r>
              <a:rPr lang="en-US" sz="1200" kern="1200" dirty="0">
                <a:solidFill>
                  <a:schemeClr val="tx1"/>
                </a:solidFill>
                <a:effectLst/>
                <a:latin typeface="+mn-lt"/>
                <a:ea typeface="+mn-ea"/>
                <a:cs typeface="+mn-cs"/>
              </a:rPr>
              <a:t>Brief talk for 5-10 minutes</a:t>
            </a:r>
          </a:p>
          <a:p>
            <a:pPr lvl="0"/>
            <a:r>
              <a:rPr lang="en-US" sz="1200" kern="1200" dirty="0">
                <a:solidFill>
                  <a:schemeClr val="tx1"/>
                </a:solidFill>
                <a:effectLst/>
                <a:latin typeface="+mn-lt"/>
                <a:ea typeface="+mn-ea"/>
                <a:cs typeface="+mn-cs"/>
              </a:rPr>
              <a:t>Split into group for 25-30 minutes minutes</a:t>
            </a:r>
          </a:p>
          <a:p>
            <a:pPr lvl="0"/>
            <a:r>
              <a:rPr lang="en-US" sz="1200" kern="1200" dirty="0">
                <a:solidFill>
                  <a:schemeClr val="tx1"/>
                </a:solidFill>
                <a:effectLst/>
                <a:latin typeface="+mn-lt"/>
                <a:ea typeface="+mn-ea"/>
                <a:cs typeface="+mn-cs"/>
              </a:rPr>
              <a:t>Have a group discussion for 20 minutes</a:t>
            </a:r>
          </a:p>
        </p:txBody>
      </p:sp>
      <p:sp>
        <p:nvSpPr>
          <p:cNvPr id="4" name="Slide Number Placeholder 3"/>
          <p:cNvSpPr>
            <a:spLocks noGrp="1"/>
          </p:cNvSpPr>
          <p:nvPr>
            <p:ph type="sldNum" sz="quarter" idx="5"/>
          </p:nvPr>
        </p:nvSpPr>
        <p:spPr/>
        <p:txBody>
          <a:bodyPr/>
          <a:lstStyle/>
          <a:p>
            <a:fld id="{9DF0FBC4-F402-DE4C-8D28-23DE40803210}" type="slidenum">
              <a:rPr lang="en-US" smtClean="0"/>
              <a:t>2</a:t>
            </a:fld>
            <a:endParaRPr lang="en-US"/>
          </a:p>
        </p:txBody>
      </p:sp>
    </p:spTree>
    <p:extLst>
      <p:ext uri="{BB962C8B-B14F-4D97-AF65-F5344CB8AC3E}">
        <p14:creationId xmlns:p14="http://schemas.microsoft.com/office/powerpoint/2010/main" val="211387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workshop focuses on patients, being trauma informed can help us too. Should introduce a story that you can get back to how at the end.</a:t>
            </a:r>
          </a:p>
          <a:p>
            <a:r>
              <a:rPr lang="en-US" dirty="0"/>
              <a:t>This is a little icebreaker to get people thinking… hopefully will elicit provider distress, which we will wrap up at the end by addressing.</a:t>
            </a:r>
          </a:p>
          <a:p>
            <a:r>
              <a:rPr lang="en-US" dirty="0"/>
              <a:t>I usually provide my own story of a distressing encounter and then at the end talk about how TIC helps keep me centered.</a:t>
            </a:r>
          </a:p>
        </p:txBody>
      </p:sp>
      <p:sp>
        <p:nvSpPr>
          <p:cNvPr id="4" name="Slide Number Placeholder 3"/>
          <p:cNvSpPr>
            <a:spLocks noGrp="1"/>
          </p:cNvSpPr>
          <p:nvPr>
            <p:ph type="sldNum" sz="quarter" idx="5"/>
          </p:nvPr>
        </p:nvSpPr>
        <p:spPr/>
        <p:txBody>
          <a:bodyPr/>
          <a:lstStyle/>
          <a:p>
            <a:fld id="{9DF0FBC4-F402-DE4C-8D28-23DE40803210}" type="slidenum">
              <a:rPr lang="en-US" smtClean="0"/>
              <a:t>3</a:t>
            </a:fld>
            <a:endParaRPr lang="en-US"/>
          </a:p>
        </p:txBody>
      </p:sp>
    </p:spTree>
    <p:extLst>
      <p:ext uri="{BB962C8B-B14F-4D97-AF65-F5344CB8AC3E}">
        <p14:creationId xmlns:p14="http://schemas.microsoft.com/office/powerpoint/2010/main" val="109240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3 types of stress: positive, tolerable, toxic.</a:t>
            </a:r>
          </a:p>
          <a:p>
            <a:pPr lvl="0"/>
            <a:r>
              <a:rPr lang="en-US" sz="1200" kern="1200" dirty="0">
                <a:solidFill>
                  <a:schemeClr val="tx1"/>
                </a:solidFill>
                <a:effectLst/>
                <a:latin typeface="+mn-lt"/>
                <a:ea typeface="+mn-ea"/>
                <a:cs typeface="+mn-cs"/>
              </a:rPr>
              <a:t>Trauma is defined by SAMHSA as “An event, series of events, or set of circumstances </a:t>
            </a:r>
            <a:r>
              <a:rPr lang="en-US" sz="1200" i="1" kern="1200" dirty="0">
                <a:solidFill>
                  <a:schemeClr val="tx1"/>
                </a:solidFill>
                <a:effectLst/>
                <a:latin typeface="+mn-lt"/>
                <a:ea typeface="+mn-ea"/>
                <a:cs typeface="+mn-cs"/>
              </a:rPr>
              <a:t>experienced as by an individual as physically or emotionally harmful </a:t>
            </a:r>
            <a:r>
              <a:rPr lang="en-US" sz="1200" kern="1200" dirty="0">
                <a:solidFill>
                  <a:schemeClr val="tx1"/>
                </a:solidFill>
                <a:effectLst/>
                <a:latin typeface="+mn-lt"/>
                <a:ea typeface="+mn-ea"/>
                <a:cs typeface="+mn-cs"/>
              </a:rPr>
              <a:t>and has </a:t>
            </a:r>
            <a:r>
              <a:rPr lang="en-US" sz="1200" i="1" kern="1200" dirty="0">
                <a:solidFill>
                  <a:schemeClr val="tx1"/>
                </a:solidFill>
                <a:effectLst/>
                <a:latin typeface="+mn-lt"/>
                <a:ea typeface="+mn-ea"/>
                <a:cs typeface="+mn-cs"/>
              </a:rPr>
              <a:t>lasting adverse effects </a:t>
            </a:r>
            <a:r>
              <a:rPr lang="en-US" sz="1200" kern="1200" dirty="0">
                <a:solidFill>
                  <a:schemeClr val="tx1"/>
                </a:solidFill>
                <a:effectLst/>
                <a:latin typeface="+mn-lt"/>
                <a:ea typeface="+mn-ea"/>
                <a:cs typeface="+mn-cs"/>
              </a:rPr>
              <a:t>on the person’s functioning and mental, physical, emotional or spiritual well-being”</a:t>
            </a:r>
          </a:p>
          <a:p>
            <a:pPr lvl="0"/>
            <a:r>
              <a:rPr lang="en-US" sz="1200" kern="1200" dirty="0">
                <a:solidFill>
                  <a:schemeClr val="tx1"/>
                </a:solidFill>
                <a:effectLst/>
                <a:latin typeface="+mn-lt"/>
                <a:ea typeface="+mn-ea"/>
                <a:cs typeface="+mn-cs"/>
              </a:rPr>
              <a:t>Important to note that trauma isn’t objective but it’s subjective. Each individual interprets events through the lens of resilience, which is essentially based on relational health</a:t>
            </a:r>
          </a:p>
        </p:txBody>
      </p:sp>
      <p:sp>
        <p:nvSpPr>
          <p:cNvPr id="4" name="Slide Number Placeholder 3"/>
          <p:cNvSpPr>
            <a:spLocks noGrp="1"/>
          </p:cNvSpPr>
          <p:nvPr>
            <p:ph type="sldNum" sz="quarter" idx="5"/>
          </p:nvPr>
        </p:nvSpPr>
        <p:spPr/>
        <p:txBody>
          <a:bodyPr/>
          <a:lstStyle/>
          <a:p>
            <a:fld id="{9DF0FBC4-F402-DE4C-8D28-23DE40803210}" type="slidenum">
              <a:rPr lang="en-US" smtClean="0"/>
              <a:t>4</a:t>
            </a:fld>
            <a:endParaRPr lang="en-US"/>
          </a:p>
        </p:txBody>
      </p:sp>
    </p:spTree>
    <p:extLst>
      <p:ext uri="{BB962C8B-B14F-4D97-AF65-F5344CB8AC3E}">
        <p14:creationId xmlns:p14="http://schemas.microsoft.com/office/powerpoint/2010/main" val="374592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responses you might see in patients. </a:t>
            </a:r>
          </a:p>
          <a:p>
            <a:r>
              <a:rPr lang="en-US" dirty="0"/>
              <a:t>FYI Every personal will have their own intimacy barrier and state dependent learning capabilities, based on their developmental trauma history. </a:t>
            </a:r>
          </a:p>
        </p:txBody>
      </p:sp>
      <p:sp>
        <p:nvSpPr>
          <p:cNvPr id="4" name="Slide Number Placeholder 3"/>
          <p:cNvSpPr>
            <a:spLocks noGrp="1"/>
          </p:cNvSpPr>
          <p:nvPr>
            <p:ph type="sldNum" sz="quarter" idx="5"/>
          </p:nvPr>
        </p:nvSpPr>
        <p:spPr/>
        <p:txBody>
          <a:bodyPr/>
          <a:lstStyle/>
          <a:p>
            <a:fld id="{9DF0FBC4-F402-DE4C-8D28-23DE40803210}" type="slidenum">
              <a:rPr lang="en-US" smtClean="0"/>
              <a:t>5</a:t>
            </a:fld>
            <a:endParaRPr lang="en-US"/>
          </a:p>
        </p:txBody>
      </p:sp>
    </p:spTree>
    <p:extLst>
      <p:ext uri="{BB962C8B-B14F-4D97-AF65-F5344CB8AC3E}">
        <p14:creationId xmlns:p14="http://schemas.microsoft.com/office/powerpoint/2010/main" val="81108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books to read</a:t>
            </a:r>
          </a:p>
        </p:txBody>
      </p:sp>
      <p:sp>
        <p:nvSpPr>
          <p:cNvPr id="4" name="Slide Number Placeholder 3"/>
          <p:cNvSpPr>
            <a:spLocks noGrp="1"/>
          </p:cNvSpPr>
          <p:nvPr>
            <p:ph type="sldNum" sz="quarter" idx="5"/>
          </p:nvPr>
        </p:nvSpPr>
        <p:spPr/>
        <p:txBody>
          <a:bodyPr/>
          <a:lstStyle/>
          <a:p>
            <a:fld id="{9DF0FBC4-F402-DE4C-8D28-23DE40803210}" type="slidenum">
              <a:rPr lang="en-US" smtClean="0"/>
              <a:t>6</a:t>
            </a:fld>
            <a:endParaRPr lang="en-US"/>
          </a:p>
        </p:txBody>
      </p:sp>
    </p:spTree>
    <p:extLst>
      <p:ext uri="{BB962C8B-B14F-4D97-AF65-F5344CB8AC3E}">
        <p14:creationId xmlns:p14="http://schemas.microsoft.com/office/powerpoint/2010/main" val="54047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R’s of trauma informed approach:</a:t>
            </a:r>
          </a:p>
          <a:p>
            <a:r>
              <a:rPr lang="en-US" dirty="0"/>
              <a:t>Realize the effects of trauma</a:t>
            </a:r>
          </a:p>
          <a:p>
            <a:r>
              <a:rPr lang="en-US" dirty="0"/>
              <a:t>Recognize trauma responses</a:t>
            </a:r>
          </a:p>
          <a:p>
            <a:r>
              <a:rPr lang="en-US" dirty="0"/>
              <a:t>Responded to trauma</a:t>
            </a:r>
          </a:p>
          <a:p>
            <a:r>
              <a:rPr lang="en-US" dirty="0"/>
              <a:t>Resist </a:t>
            </a:r>
            <a:r>
              <a:rPr lang="en-US" dirty="0" err="1"/>
              <a:t>retraumatization</a:t>
            </a:r>
            <a:endParaRPr lang="en-US" dirty="0"/>
          </a:p>
        </p:txBody>
      </p:sp>
      <p:sp>
        <p:nvSpPr>
          <p:cNvPr id="4" name="Slide Number Placeholder 3"/>
          <p:cNvSpPr>
            <a:spLocks noGrp="1"/>
          </p:cNvSpPr>
          <p:nvPr>
            <p:ph type="sldNum" sz="quarter" idx="5"/>
          </p:nvPr>
        </p:nvSpPr>
        <p:spPr/>
        <p:txBody>
          <a:bodyPr/>
          <a:lstStyle/>
          <a:p>
            <a:fld id="{9DF0FBC4-F402-DE4C-8D28-23DE40803210}" type="slidenum">
              <a:rPr lang="en-US" smtClean="0"/>
              <a:t>7</a:t>
            </a:fld>
            <a:endParaRPr lang="en-US"/>
          </a:p>
        </p:txBody>
      </p:sp>
    </p:spTree>
    <p:extLst>
      <p:ext uri="{BB962C8B-B14F-4D97-AF65-F5344CB8AC3E}">
        <p14:creationId xmlns:p14="http://schemas.microsoft.com/office/powerpoint/2010/main" val="50824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0FBC4-F402-DE4C-8D28-23DE40803210}" type="slidenum">
              <a:rPr lang="en-US" smtClean="0"/>
              <a:t>8</a:t>
            </a:fld>
            <a:endParaRPr lang="en-US"/>
          </a:p>
        </p:txBody>
      </p:sp>
    </p:spTree>
    <p:extLst>
      <p:ext uri="{BB962C8B-B14F-4D97-AF65-F5344CB8AC3E}">
        <p14:creationId xmlns:p14="http://schemas.microsoft.com/office/powerpoint/2010/main" val="84362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array activities can chose from. There will be group activities and individual activities. Break for 25 minutes for these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 into groups of 5 or individual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F0FBC4-F402-DE4C-8D28-23DE40803210}" type="slidenum">
              <a:rPr lang="en-US" smtClean="0"/>
              <a:t>9</a:t>
            </a:fld>
            <a:endParaRPr lang="en-US"/>
          </a:p>
        </p:txBody>
      </p:sp>
    </p:spTree>
    <p:extLst>
      <p:ext uri="{BB962C8B-B14F-4D97-AF65-F5344CB8AC3E}">
        <p14:creationId xmlns:p14="http://schemas.microsoft.com/office/powerpoint/2010/main" val="144160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F00416F-A56E-724D-95BF-959C88E0FB5E}" type="datetimeFigureOut">
              <a:rPr lang="en-US" smtClean="0"/>
              <a:t>10/31/23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27723201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0416F-A56E-724D-95BF-959C88E0FB5E}" type="datetimeFigureOut">
              <a:rPr lang="en-US" smtClean="0"/>
              <a:t>10/31/23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426806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0416F-A56E-724D-95BF-959C88E0FB5E}" type="datetimeFigureOut">
              <a:rPr lang="en-US" smtClean="0"/>
              <a:t>10/31/23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81998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8A2C-AB1F-FB58-9B90-F39C1D8757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59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CCC2-BF34-D046-9C59-B261B67E9FFD}"/>
              </a:ext>
            </a:extLst>
          </p:cNvPr>
          <p:cNvSpPr>
            <a:spLocks noGrp="1"/>
          </p:cNvSpPr>
          <p:nvPr>
            <p:ph type="ctrTitle"/>
          </p:nvPr>
        </p:nvSpPr>
        <p:spPr>
          <a:xfrm>
            <a:off x="1524000" y="140633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651FC05-97D3-D749-923B-DB40E3A07235}"/>
              </a:ext>
            </a:extLst>
          </p:cNvPr>
          <p:cNvSpPr>
            <a:spLocks noGrp="1"/>
          </p:cNvSpPr>
          <p:nvPr>
            <p:ph type="subTitle" idx="1"/>
          </p:nvPr>
        </p:nvSpPr>
        <p:spPr>
          <a:xfrm>
            <a:off x="1524000" y="3886005"/>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71546220-86B4-32B4-82E1-09A1533DBB14}"/>
              </a:ext>
            </a:extLst>
          </p:cNvPr>
          <p:cNvSpPr txBox="1"/>
          <p:nvPr userDrawn="1"/>
        </p:nvSpPr>
        <p:spPr>
          <a:xfrm>
            <a:off x="5998217" y="520321"/>
            <a:ext cx="4426405" cy="1477328"/>
          </a:xfrm>
          <a:prstGeom prst="rect">
            <a:avLst/>
          </a:prstGeom>
          <a:noFill/>
        </p:spPr>
        <p:txBody>
          <a:bodyPr wrap="none" rtlCol="0">
            <a:spAutoFit/>
          </a:bodyPr>
          <a:lstStyle/>
          <a:p>
            <a:pPr algn="r">
              <a:lnSpc>
                <a:spcPct val="100000"/>
              </a:lnSpc>
              <a:spcBef>
                <a:spcPts val="0"/>
              </a:spcBef>
            </a:pPr>
            <a:r>
              <a:rPr lang="en-US" dirty="0" err="1"/>
              <a:t>Avi</a:t>
            </a:r>
            <a:r>
              <a:rPr lang="en-US" dirty="0"/>
              <a:t> Joshua </a:t>
            </a:r>
            <a:r>
              <a:rPr lang="en-US" dirty="0" err="1"/>
              <a:t>Kopstick</a:t>
            </a:r>
            <a:r>
              <a:rPr lang="en-US" dirty="0"/>
              <a:t>, MD</a:t>
            </a:r>
          </a:p>
          <a:p>
            <a:pPr algn="r">
              <a:lnSpc>
                <a:spcPct val="100000"/>
              </a:lnSpc>
              <a:spcBef>
                <a:spcPts val="0"/>
              </a:spcBef>
            </a:pPr>
            <a:r>
              <a:rPr lang="en-US" dirty="0"/>
              <a:t>TTUHSC El Paso</a:t>
            </a:r>
          </a:p>
          <a:p>
            <a:pPr algn="r">
              <a:lnSpc>
                <a:spcPct val="100000"/>
              </a:lnSpc>
              <a:spcBef>
                <a:spcPts val="0"/>
              </a:spcBef>
            </a:pPr>
            <a:r>
              <a:rPr lang="en-US" dirty="0"/>
              <a:t>Assistant Professor, Department of Pediatrics</a:t>
            </a:r>
          </a:p>
          <a:p>
            <a:pPr algn="r">
              <a:lnSpc>
                <a:spcPct val="100000"/>
              </a:lnSpc>
              <a:spcBef>
                <a:spcPts val="0"/>
              </a:spcBef>
            </a:pPr>
            <a:r>
              <a:rPr lang="en-US" dirty="0"/>
              <a:t>Pediatric Intensivist</a:t>
            </a:r>
          </a:p>
          <a:p>
            <a:endParaRPr lang="en-US" dirty="0"/>
          </a:p>
        </p:txBody>
      </p:sp>
      <p:pic>
        <p:nvPicPr>
          <p:cNvPr id="5" name="Picture 4" descr="A person wearing a tie&#10;&#10;Description automatically generated with low confidence">
            <a:extLst>
              <a:ext uri="{FF2B5EF4-FFF2-40B4-BE49-F238E27FC236}">
                <a16:creationId xmlns:a16="http://schemas.microsoft.com/office/drawing/2014/main" id="{EA538DB3-CD86-675F-5C54-9026DD8F38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9536" y="520321"/>
            <a:ext cx="1294151" cy="1294151"/>
          </a:xfrm>
          <a:prstGeom prst="rect">
            <a:avLst/>
          </a:prstGeom>
        </p:spPr>
      </p:pic>
      <p:sp>
        <p:nvSpPr>
          <p:cNvPr id="6" name="TextBox 5">
            <a:extLst>
              <a:ext uri="{FF2B5EF4-FFF2-40B4-BE49-F238E27FC236}">
                <a16:creationId xmlns:a16="http://schemas.microsoft.com/office/drawing/2014/main" id="{BC1894AA-BFFC-17D1-82EE-67F198AA2FD4}"/>
              </a:ext>
            </a:extLst>
          </p:cNvPr>
          <p:cNvSpPr txBox="1"/>
          <p:nvPr userDrawn="1"/>
        </p:nvSpPr>
        <p:spPr>
          <a:xfrm>
            <a:off x="3308350" y="6527205"/>
            <a:ext cx="5575300" cy="353943"/>
          </a:xfrm>
          <a:prstGeom prst="rect">
            <a:avLst/>
          </a:prstGeom>
          <a:noFill/>
        </p:spPr>
        <p:txBody>
          <a:bodyPr wrap="square" rtlCol="0">
            <a:spAutoFit/>
          </a:bodyPr>
          <a:lstStyle/>
          <a:p>
            <a:pPr algn="ctr"/>
            <a:r>
              <a:rPr lang="en-US" sz="1700" dirty="0">
                <a:solidFill>
                  <a:srgbClr val="000000"/>
                </a:solidFill>
                <a:latin typeface="Lucida Bright" panose="02040602050505020304" pitchFamily="18" charset="77"/>
              </a:rPr>
              <a:t>EL PASO</a:t>
            </a:r>
          </a:p>
        </p:txBody>
      </p:sp>
    </p:spTree>
    <p:extLst>
      <p:ext uri="{BB962C8B-B14F-4D97-AF65-F5344CB8AC3E}">
        <p14:creationId xmlns:p14="http://schemas.microsoft.com/office/powerpoint/2010/main" val="304173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 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TUHSC logo">
            <a:extLst>
              <a:ext uri="{FF2B5EF4-FFF2-40B4-BE49-F238E27FC236}">
                <a16:creationId xmlns:a16="http://schemas.microsoft.com/office/drawing/2014/main" id="{5172C044-2A01-9747-8EE6-998DEA16C379}"/>
              </a:ext>
            </a:extLst>
          </p:cNvPr>
          <p:cNvSpPr>
            <a:spLocks noGrp="1"/>
          </p:cNvSpPr>
          <p:nvPr>
            <p:ph type="title" hasCustomPrompt="1"/>
          </p:nvPr>
        </p:nvSpPr>
        <p:spPr>
          <a:xfrm>
            <a:off x="838200" y="-540689"/>
            <a:ext cx="10515600" cy="442334"/>
          </a:xfrm>
        </p:spPr>
        <p:txBody>
          <a:bodyPr>
            <a:normAutofit/>
          </a:bodyPr>
          <a:lstStyle>
            <a:lvl1pPr algn="ctr">
              <a:defRPr sz="1800"/>
            </a:lvl1pPr>
          </a:lstStyle>
          <a:p>
            <a:r>
              <a:rPr lang="en-US" dirty="0"/>
              <a:t>Texas Tech University Health Sciences Center logo</a:t>
            </a:r>
          </a:p>
        </p:txBody>
      </p:sp>
      <p:sp>
        <p:nvSpPr>
          <p:cNvPr id="3" name="TextBox 2">
            <a:extLst>
              <a:ext uri="{FF2B5EF4-FFF2-40B4-BE49-F238E27FC236}">
                <a16:creationId xmlns:a16="http://schemas.microsoft.com/office/drawing/2014/main" id="{85B6F982-64C0-B32F-E998-7EDBDA99E391}"/>
              </a:ext>
            </a:extLst>
          </p:cNvPr>
          <p:cNvSpPr txBox="1"/>
          <p:nvPr userDrawn="1"/>
        </p:nvSpPr>
        <p:spPr>
          <a:xfrm>
            <a:off x="3308350" y="4369184"/>
            <a:ext cx="5575300" cy="584775"/>
          </a:xfrm>
          <a:prstGeom prst="rect">
            <a:avLst/>
          </a:prstGeom>
          <a:noFill/>
        </p:spPr>
        <p:txBody>
          <a:bodyPr wrap="square" rtlCol="0">
            <a:spAutoFit/>
          </a:bodyPr>
          <a:lstStyle/>
          <a:p>
            <a:pPr algn="ctr"/>
            <a:r>
              <a:rPr lang="en-US" sz="3200" dirty="0">
                <a:solidFill>
                  <a:srgbClr val="000000"/>
                </a:solidFill>
                <a:latin typeface="Lucida Bright" panose="02040602050505020304" pitchFamily="18" charset="77"/>
              </a:rPr>
              <a:t>EL PASO</a:t>
            </a:r>
          </a:p>
        </p:txBody>
      </p:sp>
    </p:spTree>
    <p:extLst>
      <p:ext uri="{BB962C8B-B14F-4D97-AF65-F5344CB8AC3E}">
        <p14:creationId xmlns:p14="http://schemas.microsoft.com/office/powerpoint/2010/main" val="34896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0416F-A56E-724D-95BF-959C88E0FB5E}" type="datetimeFigureOut">
              <a:rPr lang="en-US" smtClean="0"/>
              <a:t>10/31/23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325099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F00416F-A56E-724D-95BF-959C88E0FB5E}" type="datetimeFigureOut">
              <a:rPr lang="en-US" smtClean="0"/>
              <a:t>10/31/23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2291455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F00416F-A56E-724D-95BF-959C88E0FB5E}" type="datetimeFigureOut">
              <a:rPr lang="en-US" smtClean="0"/>
              <a:t>10/31/23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71874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F00416F-A56E-724D-95BF-959C88E0FB5E}" type="datetimeFigureOut">
              <a:rPr lang="en-US" smtClean="0"/>
              <a:t>10/31/23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E1EA5-4EDC-034F-9423-C796F0A9A23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6092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0416F-A56E-724D-95BF-959C88E0FB5E}" type="datetimeFigureOut">
              <a:rPr lang="en-US" smtClean="0"/>
              <a:t>10/31/23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36985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6F3DD-9A93-3C43-B30F-1EE15F94FD01}" type="datetimeFigureOut">
              <a:rPr lang="en-US" smtClean="0"/>
              <a:t>10/31/23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15265-EE21-544C-B6FF-620E7AB35B94}" type="slidenum">
              <a:rPr lang="en-US" smtClean="0"/>
              <a:t>‹#›</a:t>
            </a:fld>
            <a:endParaRPr lang="en-US"/>
          </a:p>
        </p:txBody>
      </p:sp>
    </p:spTree>
    <p:extLst>
      <p:ext uri="{BB962C8B-B14F-4D97-AF65-F5344CB8AC3E}">
        <p14:creationId xmlns:p14="http://schemas.microsoft.com/office/powerpoint/2010/main" val="251020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F00416F-A56E-724D-95BF-959C88E0FB5E}" type="datetimeFigureOut">
              <a:rPr lang="en-US" smtClean="0"/>
              <a:t>10/31/23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51196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F00416F-A56E-724D-95BF-959C88E0FB5E}" type="datetimeFigureOut">
              <a:rPr lang="en-US" smtClean="0"/>
              <a:t>10/31/23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53E1EA5-4EDC-034F-9423-C796F0A9A23B}" type="slidenum">
              <a:rPr lang="en-US" smtClean="0"/>
              <a:t>‹#›</a:t>
            </a:fld>
            <a:endParaRPr lang="en-US"/>
          </a:p>
        </p:txBody>
      </p:sp>
    </p:spTree>
    <p:extLst>
      <p:ext uri="{BB962C8B-B14F-4D97-AF65-F5344CB8AC3E}">
        <p14:creationId xmlns:p14="http://schemas.microsoft.com/office/powerpoint/2010/main" val="154287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F00416F-A56E-724D-95BF-959C88E0FB5E}" type="datetimeFigureOut">
              <a:rPr lang="en-US" smtClean="0"/>
              <a:t>10/31/23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53E1EA5-4EDC-034F-9423-C796F0A9A23B}" type="slidenum">
              <a:rPr lang="en-US" smtClean="0"/>
              <a:t>‹#›</a:t>
            </a:fld>
            <a:endParaRPr lang="en-US"/>
          </a:p>
        </p:txBody>
      </p:sp>
    </p:spTree>
    <p:extLst>
      <p:ext uri="{BB962C8B-B14F-4D97-AF65-F5344CB8AC3E}">
        <p14:creationId xmlns:p14="http://schemas.microsoft.com/office/powerpoint/2010/main" val="56648663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649" r:id="rId13"/>
    <p:sldLayoutId id="2147483747" r:id="rId14"/>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jpeg"/><Relationship Id="rId7"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jpeg"/><Relationship Id="rId10" Type="http://schemas.openxmlformats.org/officeDocument/2006/relationships/diagramColors" Target="../diagrams/colors1.xml"/><Relationship Id="rId4" Type="http://schemas.openxmlformats.org/officeDocument/2006/relationships/image" Target="../media/image9.jpe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C10E4C-BFC4-724D-AAAF-2EAA77E14E09}"/>
              </a:ext>
            </a:extLst>
          </p:cNvPr>
          <p:cNvSpPr>
            <a:spLocks noGrp="1"/>
          </p:cNvSpPr>
          <p:nvPr>
            <p:ph type="ctrTitle"/>
          </p:nvPr>
        </p:nvSpPr>
        <p:spPr>
          <a:xfrm>
            <a:off x="1524000" y="1536741"/>
            <a:ext cx="9144000" cy="2387600"/>
          </a:xfrm>
        </p:spPr>
        <p:txBody>
          <a:bodyPr>
            <a:normAutofit/>
          </a:bodyPr>
          <a:lstStyle/>
          <a:p>
            <a:r>
              <a:rPr lang="en-US" dirty="0"/>
              <a:t>Transforming the Hospital into a Trauma-Informed Environment</a:t>
            </a:r>
          </a:p>
        </p:txBody>
      </p:sp>
      <p:sp>
        <p:nvSpPr>
          <p:cNvPr id="7" name="Subtitle 2">
            <a:extLst>
              <a:ext uri="{FF2B5EF4-FFF2-40B4-BE49-F238E27FC236}">
                <a16:creationId xmlns:a16="http://schemas.microsoft.com/office/drawing/2014/main" id="{0E270698-5179-4944-8CCB-555C27557C46}"/>
              </a:ext>
            </a:extLst>
          </p:cNvPr>
          <p:cNvSpPr>
            <a:spLocks noGrp="1"/>
          </p:cNvSpPr>
          <p:nvPr>
            <p:ph type="subTitle" idx="1"/>
          </p:nvPr>
        </p:nvSpPr>
        <p:spPr>
          <a:xfrm>
            <a:off x="1524000" y="4181310"/>
            <a:ext cx="9144000" cy="1655762"/>
          </a:xfrm>
        </p:spPr>
        <p:txBody>
          <a:bodyPr/>
          <a:lstStyle/>
          <a:p>
            <a:pPr>
              <a:lnSpc>
                <a:spcPct val="100000"/>
              </a:lnSpc>
              <a:spcBef>
                <a:spcPts val="0"/>
              </a:spcBef>
            </a:pPr>
            <a:r>
              <a:rPr lang="en-US" sz="2200" dirty="0"/>
              <a:t>(and How That Can Improve the Patient and the Family Experience)</a:t>
            </a:r>
          </a:p>
        </p:txBody>
      </p:sp>
    </p:spTree>
    <p:extLst>
      <p:ext uri="{BB962C8B-B14F-4D97-AF65-F5344CB8AC3E}">
        <p14:creationId xmlns:p14="http://schemas.microsoft.com/office/powerpoint/2010/main" val="274694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64C5-DF4B-EA8E-7290-99CB6055CAC4}"/>
              </a:ext>
            </a:extLst>
          </p:cNvPr>
          <p:cNvSpPr>
            <a:spLocks noGrp="1"/>
          </p:cNvSpPr>
          <p:nvPr>
            <p:ph type="title"/>
          </p:nvPr>
        </p:nvSpPr>
        <p:spPr>
          <a:xfrm rot="16200000">
            <a:off x="-1285023" y="4415136"/>
            <a:ext cx="3590145" cy="1325563"/>
          </a:xfrm>
        </p:spPr>
        <p:txBody>
          <a:bodyPr>
            <a:normAutofit/>
          </a:bodyPr>
          <a:lstStyle/>
          <a:p>
            <a:pPr algn="ctr"/>
            <a:r>
              <a:rPr lang="en-US" dirty="0"/>
              <a:t>OPEN FORUM</a:t>
            </a:r>
          </a:p>
        </p:txBody>
      </p:sp>
      <p:pic>
        <p:nvPicPr>
          <p:cNvPr id="8" name="Picture 7" descr="A picture containing text&#10;&#10;Description automatically generated">
            <a:extLst>
              <a:ext uri="{FF2B5EF4-FFF2-40B4-BE49-F238E27FC236}">
                <a16:creationId xmlns:a16="http://schemas.microsoft.com/office/drawing/2014/main" id="{EF379AF8-4300-66FA-B59C-AB54311A12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4634" y="-1"/>
            <a:ext cx="11157366" cy="6865495"/>
          </a:xfrm>
          <a:prstGeom prst="rect">
            <a:avLst/>
          </a:prstGeom>
        </p:spPr>
      </p:pic>
    </p:spTree>
    <p:extLst>
      <p:ext uri="{BB962C8B-B14F-4D97-AF65-F5344CB8AC3E}">
        <p14:creationId xmlns:p14="http://schemas.microsoft.com/office/powerpoint/2010/main" val="397507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4FBF2D17-B401-64DE-37D2-855F3650BB23}"/>
              </a:ext>
            </a:extLst>
          </p:cNvPr>
          <p:cNvSpPr>
            <a:spLocks noGrp="1"/>
          </p:cNvSpPr>
          <p:nvPr>
            <p:ph idx="1"/>
          </p:nvPr>
        </p:nvSpPr>
        <p:spPr/>
        <p:txBody>
          <a:bodyPr/>
          <a:lstStyle/>
          <a:p>
            <a:endParaRPr lang="en-US"/>
          </a:p>
        </p:txBody>
      </p:sp>
      <p:pic>
        <p:nvPicPr>
          <p:cNvPr id="29" name="Picture 28" descr="Chart&#10;&#10;Description automatically generated">
            <a:extLst>
              <a:ext uri="{FF2B5EF4-FFF2-40B4-BE49-F238E27FC236}">
                <a16:creationId xmlns:a16="http://schemas.microsoft.com/office/drawing/2014/main" id="{517680FD-A09C-7C94-C651-D42DD6BAA5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60690"/>
          </a:xfrm>
          <a:prstGeom prst="rect">
            <a:avLst/>
          </a:prstGeom>
        </p:spPr>
      </p:pic>
      <p:sp>
        <p:nvSpPr>
          <p:cNvPr id="2" name="Title 1">
            <a:extLst>
              <a:ext uri="{FF2B5EF4-FFF2-40B4-BE49-F238E27FC236}">
                <a16:creationId xmlns:a16="http://schemas.microsoft.com/office/drawing/2014/main" id="{78A43491-1FA6-9D10-06C3-F162F83E056D}"/>
              </a:ext>
            </a:extLst>
          </p:cNvPr>
          <p:cNvSpPr>
            <a:spLocks noGrp="1"/>
          </p:cNvSpPr>
          <p:nvPr>
            <p:ph type="title"/>
          </p:nvPr>
        </p:nvSpPr>
        <p:spPr>
          <a:xfrm>
            <a:off x="0" y="-120130"/>
            <a:ext cx="12192000" cy="1121440"/>
          </a:xfrm>
          <a:noFill/>
          <a:ln>
            <a:noFill/>
          </a:ln>
          <a:effectLst>
            <a:glow rad="228600">
              <a:schemeClr val="accent3">
                <a:satMod val="175000"/>
                <a:alpha val="40000"/>
              </a:schemeClr>
            </a:glow>
          </a:effectLst>
        </p:spPr>
        <p:txBody>
          <a:bodyPr/>
          <a:lstStyle/>
          <a:p>
            <a:pPr algn="ctr"/>
            <a:r>
              <a:rPr lang="en-US" dirty="0">
                <a:effectLst>
                  <a:glow rad="139700">
                    <a:schemeClr val="accent3">
                      <a:satMod val="175000"/>
                      <a:alpha val="40000"/>
                    </a:schemeClr>
                  </a:glow>
                </a:effectLst>
              </a:rPr>
              <a:t>MEDICE, CURA TE IPSUM…</a:t>
            </a:r>
          </a:p>
        </p:txBody>
      </p:sp>
    </p:spTree>
    <p:extLst>
      <p:ext uri="{BB962C8B-B14F-4D97-AF65-F5344CB8AC3E}">
        <p14:creationId xmlns:p14="http://schemas.microsoft.com/office/powerpoint/2010/main" val="336777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TUHSC Logo">
            <a:extLst>
              <a:ext uri="{FF2B5EF4-FFF2-40B4-BE49-F238E27FC236}">
                <a16:creationId xmlns:a16="http://schemas.microsoft.com/office/drawing/2014/main" id="{6C1DBA57-3DF6-A14B-A941-667A46C15BDB}"/>
              </a:ext>
            </a:extLst>
          </p:cNvPr>
          <p:cNvSpPr>
            <a:spLocks noGrp="1"/>
          </p:cNvSpPr>
          <p:nvPr>
            <p:ph type="title"/>
          </p:nvPr>
        </p:nvSpPr>
        <p:spPr/>
        <p:txBody>
          <a:bodyPr>
            <a:normAutofit fontScale="90000"/>
          </a:bodyPr>
          <a:lstStyle/>
          <a:p>
            <a:r>
              <a:rPr lang="en-US" dirty="0"/>
              <a:t>End Logo</a:t>
            </a:r>
          </a:p>
        </p:txBody>
      </p:sp>
      <p:sp>
        <p:nvSpPr>
          <p:cNvPr id="6" name="Rectangle 5">
            <a:extLst>
              <a:ext uri="{FF2B5EF4-FFF2-40B4-BE49-F238E27FC236}">
                <a16:creationId xmlns:a16="http://schemas.microsoft.com/office/drawing/2014/main" id="{B71FCF3A-C28F-FD9E-296C-4E50C16EC7E9}"/>
              </a:ext>
            </a:extLst>
          </p:cNvPr>
          <p:cNvSpPr/>
          <p:nvPr/>
        </p:nvSpPr>
        <p:spPr>
          <a:xfrm>
            <a:off x="2657475" y="2043113"/>
            <a:ext cx="6643688" cy="298608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35013A8D-2A2C-BE42-C140-B39A69D8CE7C}"/>
              </a:ext>
            </a:extLst>
          </p:cNvPr>
          <p:cNvSpPr txBox="1">
            <a:spLocks/>
          </p:cNvSpPr>
          <p:nvPr/>
        </p:nvSpPr>
        <p:spPr>
          <a:xfrm>
            <a:off x="8075955" y="1699979"/>
            <a:ext cx="3494699" cy="3494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000" u="sng" spc="-5" dirty="0">
                <a:solidFill>
                  <a:srgbClr val="FF0000"/>
                </a:solidFill>
                <a:cs typeface="Arial"/>
              </a:rPr>
              <a:t>PLEASE FILL OUT THIS SURVEY TO PROVIDE FEEDBACK</a:t>
            </a:r>
            <a:endParaRPr lang="en-US" sz="5000" u="sng" dirty="0">
              <a:solidFill>
                <a:srgbClr val="FF0000"/>
              </a:solidFill>
            </a:endParaRPr>
          </a:p>
        </p:txBody>
      </p:sp>
      <p:sp>
        <p:nvSpPr>
          <p:cNvPr id="9" name="Content Placeholder 4">
            <a:extLst>
              <a:ext uri="{FF2B5EF4-FFF2-40B4-BE49-F238E27FC236}">
                <a16:creationId xmlns:a16="http://schemas.microsoft.com/office/drawing/2014/main" id="{2146C8E9-B7CF-8003-3FC9-F2D86FD45C81}"/>
              </a:ext>
            </a:extLst>
          </p:cNvPr>
          <p:cNvSpPr txBox="1">
            <a:spLocks/>
          </p:cNvSpPr>
          <p:nvPr/>
        </p:nvSpPr>
        <p:spPr>
          <a:xfrm>
            <a:off x="621346" y="1677471"/>
            <a:ext cx="3494699" cy="3539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u="sng" spc="-5" dirty="0">
                <a:solidFill>
                  <a:srgbClr val="FF0000"/>
                </a:solidFill>
                <a:cs typeface="Arial"/>
              </a:rPr>
              <a:t>PLEASE FILL OUT THIS SURVEY TO PROVIDE FEEDBACK</a:t>
            </a:r>
            <a:endParaRPr lang="en-US" sz="5000" u="sng" dirty="0">
              <a:solidFill>
                <a:srgbClr val="FF0000"/>
              </a:solidFill>
            </a:endParaRPr>
          </a:p>
        </p:txBody>
      </p:sp>
      <p:pic>
        <p:nvPicPr>
          <p:cNvPr id="10" name="Picture 9" descr="Qr code&#10;&#10;Description automatically generated">
            <a:extLst>
              <a:ext uri="{FF2B5EF4-FFF2-40B4-BE49-F238E27FC236}">
                <a16:creationId xmlns:a16="http://schemas.microsoft.com/office/drawing/2014/main" id="{24359F02-522F-2BDC-68A3-BEA2DF574F81}"/>
              </a:ext>
            </a:extLst>
          </p:cNvPr>
          <p:cNvPicPr>
            <a:picLocks noChangeAspect="1"/>
          </p:cNvPicPr>
          <p:nvPr/>
        </p:nvPicPr>
        <p:blipFill>
          <a:blip r:embed="rId3"/>
          <a:stretch>
            <a:fillRect/>
          </a:stretch>
        </p:blipFill>
        <p:spPr>
          <a:xfrm>
            <a:off x="4366979" y="1699979"/>
            <a:ext cx="3494699" cy="3494699"/>
          </a:xfrm>
          <a:prstGeom prst="rect">
            <a:avLst/>
          </a:prstGeom>
        </p:spPr>
      </p:pic>
    </p:spTree>
    <p:extLst>
      <p:ext uri="{BB962C8B-B14F-4D97-AF65-F5344CB8AC3E}">
        <p14:creationId xmlns:p14="http://schemas.microsoft.com/office/powerpoint/2010/main" val="37562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B6B6-56FD-1B41-86F4-35AD1A378365}"/>
              </a:ext>
            </a:extLst>
          </p:cNvPr>
          <p:cNvSpPr>
            <a:spLocks noGrp="1"/>
          </p:cNvSpPr>
          <p:nvPr>
            <p:ph type="title"/>
          </p:nvPr>
        </p:nvSpPr>
        <p:spPr>
          <a:xfrm>
            <a:off x="1173095" y="410056"/>
            <a:ext cx="9845807" cy="1188720"/>
          </a:xfrm>
        </p:spPr>
        <p:txBody>
          <a:bodyPr/>
          <a:lstStyle/>
          <a:p>
            <a:r>
              <a:rPr lang="en-US" dirty="0"/>
              <a:t>Objectives</a:t>
            </a:r>
          </a:p>
        </p:txBody>
      </p:sp>
      <p:sp>
        <p:nvSpPr>
          <p:cNvPr id="3" name="Content Placeholder 2">
            <a:extLst>
              <a:ext uri="{FF2B5EF4-FFF2-40B4-BE49-F238E27FC236}">
                <a16:creationId xmlns:a16="http://schemas.microsoft.com/office/drawing/2014/main" id="{72FBF212-C52C-634F-9A16-6303A5253D80}"/>
              </a:ext>
            </a:extLst>
          </p:cNvPr>
          <p:cNvSpPr>
            <a:spLocks noGrp="1"/>
          </p:cNvSpPr>
          <p:nvPr>
            <p:ph idx="1"/>
          </p:nvPr>
        </p:nvSpPr>
        <p:spPr>
          <a:xfrm>
            <a:off x="1173094" y="1840888"/>
            <a:ext cx="9845808" cy="3851606"/>
          </a:xfrm>
        </p:spPr>
        <p:txBody>
          <a:bodyPr>
            <a:noAutofit/>
          </a:bodyPr>
          <a:lstStyle/>
          <a:p>
            <a:pPr marL="298450" marR="0" indent="-284163">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Recognize how a history of psychological trauma can impact a patient (or family member) during admissions for acute illnesses and be aware of the different trauma responses individuals may exhibit while in the hospital.</a:t>
            </a:r>
          </a:p>
          <a:p>
            <a:pPr marL="14287"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98450" marR="0" indent="-284163">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Transform SAMHSA’s four key elements and six key principles of trauma-informed care into a readiness for seeing patients and caregivers with a mindset of, “What happened to you?” instead of “What is wrong with you?”</a:t>
            </a:r>
          </a:p>
          <a:p>
            <a:pPr marL="14287"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98450" marR="0" indent="-284163">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Practice trauma-informed care as a universal precaution to improve care, enhance the overall experience for patients and families, and assuage the secondary trauma that providers may also endure</a:t>
            </a:r>
            <a:r>
              <a:rPr lang="en-US" sz="2400" i="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02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064AC0-D5CD-FBC6-9668-03AD8DC44C46}"/>
              </a:ext>
            </a:extLst>
          </p:cNvPr>
          <p:cNvSpPr>
            <a:spLocks noGrp="1"/>
          </p:cNvSpPr>
          <p:nvPr>
            <p:ph idx="1"/>
          </p:nvPr>
        </p:nvSpPr>
        <p:spPr>
          <a:xfrm>
            <a:off x="1932483" y="1855606"/>
            <a:ext cx="9205210" cy="3851606"/>
          </a:xfrm>
        </p:spPr>
        <p:txBody>
          <a:bodyPr/>
          <a:lstStyle/>
          <a:p>
            <a:pPr marL="0" indent="0">
              <a:buNone/>
            </a:pPr>
            <a:r>
              <a:rPr lang="en-US" sz="5000" spc="-5" dirty="0">
                <a:cs typeface="Arial"/>
              </a:rPr>
              <a:t>What is the most emotionally challenging/difficult type of patient that you care for?</a:t>
            </a:r>
            <a:endParaRPr lang="en-US" sz="5000" dirty="0"/>
          </a:p>
        </p:txBody>
      </p:sp>
    </p:spTree>
    <p:extLst>
      <p:ext uri="{BB962C8B-B14F-4D97-AF65-F5344CB8AC3E}">
        <p14:creationId xmlns:p14="http://schemas.microsoft.com/office/powerpoint/2010/main" val="314958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F2511-E003-4395-F3C0-E6D6517544D0}"/>
              </a:ext>
            </a:extLst>
          </p:cNvPr>
          <p:cNvSpPr>
            <a:spLocks noGrp="1"/>
          </p:cNvSpPr>
          <p:nvPr>
            <p:ph idx="1"/>
          </p:nvPr>
        </p:nvSpPr>
        <p:spPr>
          <a:xfrm>
            <a:off x="1214828" y="1666068"/>
            <a:ext cx="5572593" cy="3525864"/>
          </a:xfrm>
          <a:effectLst/>
        </p:spPr>
        <p:txBody>
          <a:bodyPr>
            <a:normAutofit lnSpcReduction="10000"/>
          </a:bodyPr>
          <a:lstStyle/>
          <a:p>
            <a:pPr marL="0" indent="0">
              <a:buNone/>
            </a:pPr>
            <a:r>
              <a:rPr lang="en-US" sz="2500" dirty="0">
                <a:effectLst/>
              </a:rPr>
              <a:t>“When individuals are bombarded with repeated traumas that constitute threats to his or her personal integrity and worldview, then individuals come to question even the most fundamental assumptions about the world… and construct a new theory of how the world works and how people behave… The world becomes unsafe, dangerous, and confusing.” (Harris &amp; Fallot, 2001) </a:t>
            </a:r>
          </a:p>
          <a:p>
            <a:pPr marL="0" indent="0">
              <a:buNone/>
            </a:pPr>
            <a:endParaRPr lang="en-US" dirty="0">
              <a:effectLst/>
            </a:endParaRPr>
          </a:p>
        </p:txBody>
      </p:sp>
      <p:pic>
        <p:nvPicPr>
          <p:cNvPr id="5" name="Picture 4" descr="A picture containing colorful&#10;&#10;Description automatically generated">
            <a:extLst>
              <a:ext uri="{FF2B5EF4-FFF2-40B4-BE49-F238E27FC236}">
                <a16:creationId xmlns:a16="http://schemas.microsoft.com/office/drawing/2014/main" id="{A23324B5-035B-032F-962E-DE720B78800D}"/>
              </a:ext>
            </a:extLst>
          </p:cNvPr>
          <p:cNvPicPr>
            <a:picLocks noChangeAspect="1"/>
          </p:cNvPicPr>
          <p:nvPr/>
        </p:nvPicPr>
        <p:blipFill>
          <a:blip r:embed="rId3"/>
          <a:stretch>
            <a:fillRect/>
          </a:stretch>
        </p:blipFill>
        <p:spPr>
          <a:xfrm>
            <a:off x="7097875" y="1666068"/>
            <a:ext cx="4031684" cy="3525864"/>
          </a:xfrm>
          <a:prstGeom prst="rect">
            <a:avLst/>
          </a:prstGeom>
        </p:spPr>
      </p:pic>
    </p:spTree>
    <p:extLst>
      <p:ext uri="{BB962C8B-B14F-4D97-AF65-F5344CB8AC3E}">
        <p14:creationId xmlns:p14="http://schemas.microsoft.com/office/powerpoint/2010/main" val="166046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15FB0DE-554B-EEBD-0707-46374F096200}"/>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t="2364"/>
          <a:stretch/>
        </p:blipFill>
        <p:spPr bwMode="auto">
          <a:xfrm>
            <a:off x="0" y="373063"/>
            <a:ext cx="11960225" cy="619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D239E7-F48A-8666-5E70-80815F89E5DA}"/>
              </a:ext>
            </a:extLst>
          </p:cNvPr>
          <p:cNvSpPr txBox="1"/>
          <p:nvPr/>
        </p:nvSpPr>
        <p:spPr>
          <a:xfrm>
            <a:off x="8678666" y="6484937"/>
            <a:ext cx="3513334" cy="369332"/>
          </a:xfrm>
          <a:prstGeom prst="rect">
            <a:avLst/>
          </a:prstGeom>
          <a:noFill/>
        </p:spPr>
        <p:txBody>
          <a:bodyPr wrap="none" rtlCol="0">
            <a:spAutoFit/>
          </a:bodyPr>
          <a:lstStyle/>
          <a:p>
            <a:r>
              <a:rPr lang="en-US" dirty="0"/>
              <a:t>*Images are from the public domain</a:t>
            </a:r>
          </a:p>
        </p:txBody>
      </p:sp>
    </p:spTree>
    <p:extLst>
      <p:ext uri="{BB962C8B-B14F-4D97-AF65-F5344CB8AC3E}">
        <p14:creationId xmlns:p14="http://schemas.microsoft.com/office/powerpoint/2010/main" val="137456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ody Keeps the Score: Brain, Mind, and Body in the Healing of Trauma:  van der Kolk M.D., Bessel: 9780143127741: Amazon.com: Books">
            <a:extLst>
              <a:ext uri="{FF2B5EF4-FFF2-40B4-BE49-F238E27FC236}">
                <a16:creationId xmlns:a16="http://schemas.microsoft.com/office/drawing/2014/main" id="{0B1C5B2D-1F56-7146-19A5-49E03BE34BF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943038" y="885824"/>
            <a:ext cx="3308899" cy="5071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Happened to You?">
            <a:extLst>
              <a:ext uri="{FF2B5EF4-FFF2-40B4-BE49-F238E27FC236}">
                <a16:creationId xmlns:a16="http://schemas.microsoft.com/office/drawing/2014/main" id="{5FD00D9A-FB10-F4FC-4842-D6C31561E2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758748" y="885824"/>
            <a:ext cx="3232832" cy="507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3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Child neglect defense attorneys, best child neglect lawyer">
            <a:extLst>
              <a:ext uri="{FF2B5EF4-FFF2-40B4-BE49-F238E27FC236}">
                <a16:creationId xmlns:a16="http://schemas.microsoft.com/office/drawing/2014/main" id="{BCBCF5E6-1E05-36D0-E035-02952A7E564A}"/>
              </a:ext>
            </a:extLst>
          </p:cNvPr>
          <p:cNvPicPr>
            <a:picLocks noChangeAspect="1" noChangeArrowheads="1"/>
          </p:cNvPicPr>
          <p:nvPr/>
        </p:nvPicPr>
        <p:blipFill>
          <a:blip r:embed="rId3" cstate="screen">
            <a:alphaModFix amt="61000"/>
            <a:extLst>
              <a:ext uri="{28A0092B-C50C-407E-A947-70E740481C1C}">
                <a14:useLocalDpi xmlns:a14="http://schemas.microsoft.com/office/drawing/2010/main"/>
              </a:ext>
            </a:extLst>
          </a:blip>
          <a:srcRect/>
          <a:stretch>
            <a:fillRect/>
          </a:stretch>
        </p:blipFill>
        <p:spPr bwMode="auto">
          <a:xfrm flipH="1">
            <a:off x="1" y="3415035"/>
            <a:ext cx="6095999" cy="344296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What You Don't Know About Pediatric Medical Traumatic Stress">
            <a:extLst>
              <a:ext uri="{FF2B5EF4-FFF2-40B4-BE49-F238E27FC236}">
                <a16:creationId xmlns:a16="http://schemas.microsoft.com/office/drawing/2014/main" id="{D53466A0-65EF-DD29-EBEE-B43747FCBCEA}"/>
              </a:ext>
            </a:extLst>
          </p:cNvPr>
          <p:cNvPicPr>
            <a:picLocks noChangeAspect="1" noChangeArrowheads="1"/>
          </p:cNvPicPr>
          <p:nvPr/>
        </p:nvPicPr>
        <p:blipFill>
          <a:blip r:embed="rId4" cstate="screen">
            <a:alphaModFix amt="60000"/>
            <a:extLst>
              <a:ext uri="{28A0092B-C50C-407E-A947-70E740481C1C}">
                <a14:useLocalDpi xmlns:a14="http://schemas.microsoft.com/office/drawing/2010/main"/>
              </a:ext>
            </a:extLst>
          </a:blip>
          <a:srcRect/>
          <a:stretch>
            <a:fillRect/>
          </a:stretch>
        </p:blipFill>
        <p:spPr bwMode="auto">
          <a:xfrm>
            <a:off x="6096000" y="3428999"/>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5 Signs Your House Is Haunted - How to Tell If Your Home Is Haunted">
            <a:extLst>
              <a:ext uri="{FF2B5EF4-FFF2-40B4-BE49-F238E27FC236}">
                <a16:creationId xmlns:a16="http://schemas.microsoft.com/office/drawing/2014/main" id="{87E5F313-B996-D0DC-1F60-3199DAD5CE22}"/>
              </a:ext>
            </a:extLst>
          </p:cNvPr>
          <p:cNvPicPr>
            <a:picLocks noChangeAspect="1" noChangeArrowheads="1"/>
          </p:cNvPicPr>
          <p:nvPr/>
        </p:nvPicPr>
        <p:blipFill>
          <a:blip r:embed="rId5">
            <a:alphaModFix amt="61000"/>
            <a:extLst>
              <a:ext uri="{28A0092B-C50C-407E-A947-70E740481C1C}">
                <a14:useLocalDpi xmlns:a14="http://schemas.microsoft.com/office/drawing/2010/main"/>
              </a:ext>
            </a:extLst>
          </a:blip>
          <a:srcRect/>
          <a:stretch>
            <a:fillRect/>
          </a:stretch>
        </p:blipFill>
        <p:spPr bwMode="auto">
          <a:xfrm>
            <a:off x="0" y="0"/>
            <a:ext cx="6096000" cy="3429000"/>
          </a:xfrm>
          <a:prstGeom prst="rect">
            <a:avLst/>
          </a:prstGeom>
          <a:noFill/>
          <a:effectLst>
            <a:glow rad="178862">
              <a:schemeClr val="accent6"/>
            </a:glow>
          </a:effectLst>
          <a:extLst>
            <a:ext uri="{909E8E84-426E-40DD-AFC4-6F175D3DCCD1}">
              <a14:hiddenFill xmlns:a14="http://schemas.microsoft.com/office/drawing/2010/main">
                <a:solidFill>
                  <a:srgbClr val="FFFFFF"/>
                </a:solidFill>
              </a14:hiddenFill>
            </a:ext>
          </a:extLst>
        </p:spPr>
      </p:pic>
      <p:pic>
        <p:nvPicPr>
          <p:cNvPr id="7" name="Picture 4" descr="Police are still killing people at the same rate as before - POLITICO">
            <a:extLst>
              <a:ext uri="{FF2B5EF4-FFF2-40B4-BE49-F238E27FC236}">
                <a16:creationId xmlns:a16="http://schemas.microsoft.com/office/drawing/2014/main" id="{06551C0F-87C1-62D5-9D2A-A2D57E606E9A}"/>
              </a:ext>
            </a:extLst>
          </p:cNvPr>
          <p:cNvPicPr>
            <a:picLocks noChangeAspect="1" noChangeArrowheads="1"/>
          </p:cNvPicPr>
          <p:nvPr/>
        </p:nvPicPr>
        <p:blipFill>
          <a:blip r:embed="rId6" cstate="screen">
            <a:alphaModFix amt="60000"/>
            <a:extLst>
              <a:ext uri="{28A0092B-C50C-407E-A947-70E740481C1C}">
                <a14:useLocalDpi xmlns:a14="http://schemas.microsoft.com/office/drawing/2010/main"/>
              </a:ext>
            </a:extLst>
          </a:blip>
          <a:srcRect/>
          <a:stretch>
            <a:fillRect/>
          </a:stretch>
        </p:blipFill>
        <p:spPr bwMode="auto">
          <a:xfrm>
            <a:off x="6096000" y="0"/>
            <a:ext cx="6096000" cy="342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59A9AF80-6538-1376-172A-253BA9ACAC9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FFC1D7B7-24F1-454C-1BAE-181F5B64D251}"/>
              </a:ext>
            </a:extLst>
          </p:cNvPr>
          <p:cNvSpPr txBox="1"/>
          <p:nvPr/>
        </p:nvSpPr>
        <p:spPr>
          <a:xfrm>
            <a:off x="148571" y="71712"/>
            <a:ext cx="2899429" cy="369332"/>
          </a:xfrm>
          <a:prstGeom prst="rect">
            <a:avLst/>
          </a:prstGeom>
          <a:noFill/>
        </p:spPr>
        <p:txBody>
          <a:bodyPr wrap="square">
            <a:spAutoFit/>
          </a:bodyPr>
          <a:lstStyle/>
          <a:p>
            <a:r>
              <a:rPr lang="en-US" dirty="0">
                <a:solidFill>
                  <a:srgbClr val="000000"/>
                </a:solidFill>
                <a:effectLst>
                  <a:glow rad="1905000">
                    <a:schemeClr val="bg1">
                      <a:alpha val="75455"/>
                    </a:schemeClr>
                  </a:glow>
                </a:effectLst>
              </a:rPr>
              <a:t>Realize the effects of trauma</a:t>
            </a:r>
          </a:p>
        </p:txBody>
      </p:sp>
      <p:sp>
        <p:nvSpPr>
          <p:cNvPr id="3" name="TextBox 2">
            <a:extLst>
              <a:ext uri="{FF2B5EF4-FFF2-40B4-BE49-F238E27FC236}">
                <a16:creationId xmlns:a16="http://schemas.microsoft.com/office/drawing/2014/main" id="{5EA2826E-DFD4-AE35-DFCA-29E91F9C4130}"/>
              </a:ext>
            </a:extLst>
          </p:cNvPr>
          <p:cNvSpPr txBox="1"/>
          <p:nvPr/>
        </p:nvSpPr>
        <p:spPr>
          <a:xfrm>
            <a:off x="9144000" y="100150"/>
            <a:ext cx="2855150" cy="369332"/>
          </a:xfrm>
          <a:prstGeom prst="rect">
            <a:avLst/>
          </a:prstGeom>
          <a:noFill/>
        </p:spPr>
        <p:txBody>
          <a:bodyPr wrap="square">
            <a:spAutoFit/>
          </a:bodyPr>
          <a:lstStyle/>
          <a:p>
            <a:r>
              <a:rPr lang="en-US" dirty="0">
                <a:solidFill>
                  <a:srgbClr val="000000"/>
                </a:solidFill>
                <a:effectLst>
                  <a:glow rad="1905000">
                    <a:schemeClr val="bg1">
                      <a:alpha val="75455"/>
                    </a:schemeClr>
                  </a:glow>
                </a:effectLst>
              </a:rPr>
              <a:t>Recognize trauma responses</a:t>
            </a:r>
          </a:p>
        </p:txBody>
      </p:sp>
      <p:sp>
        <p:nvSpPr>
          <p:cNvPr id="5" name="TextBox 4">
            <a:extLst>
              <a:ext uri="{FF2B5EF4-FFF2-40B4-BE49-F238E27FC236}">
                <a16:creationId xmlns:a16="http://schemas.microsoft.com/office/drawing/2014/main" id="{57313C88-AE85-4BEA-00DF-A096EC001484}"/>
              </a:ext>
            </a:extLst>
          </p:cNvPr>
          <p:cNvSpPr txBox="1"/>
          <p:nvPr/>
        </p:nvSpPr>
        <p:spPr>
          <a:xfrm>
            <a:off x="9990782" y="6388517"/>
            <a:ext cx="2008368" cy="369332"/>
          </a:xfrm>
          <a:prstGeom prst="rect">
            <a:avLst/>
          </a:prstGeom>
          <a:noFill/>
        </p:spPr>
        <p:txBody>
          <a:bodyPr wrap="square">
            <a:spAutoFit/>
          </a:bodyPr>
          <a:lstStyle/>
          <a:p>
            <a:r>
              <a:rPr lang="en-US" dirty="0">
                <a:solidFill>
                  <a:srgbClr val="000000"/>
                </a:solidFill>
                <a:effectLst>
                  <a:glow rad="1905000">
                    <a:schemeClr val="bg1">
                      <a:alpha val="75455"/>
                    </a:schemeClr>
                  </a:glow>
                </a:effectLst>
              </a:rPr>
              <a:t>Respond to trauma</a:t>
            </a:r>
          </a:p>
        </p:txBody>
      </p:sp>
      <p:sp>
        <p:nvSpPr>
          <p:cNvPr id="6" name="TextBox 5">
            <a:extLst>
              <a:ext uri="{FF2B5EF4-FFF2-40B4-BE49-F238E27FC236}">
                <a16:creationId xmlns:a16="http://schemas.microsoft.com/office/drawing/2014/main" id="{4A2403E3-8F9F-831D-5DE1-4A929537C108}"/>
              </a:ext>
            </a:extLst>
          </p:cNvPr>
          <p:cNvSpPr txBox="1"/>
          <p:nvPr/>
        </p:nvSpPr>
        <p:spPr>
          <a:xfrm>
            <a:off x="148571" y="6388517"/>
            <a:ext cx="2413650" cy="369332"/>
          </a:xfrm>
          <a:prstGeom prst="rect">
            <a:avLst/>
          </a:prstGeom>
          <a:noFill/>
        </p:spPr>
        <p:txBody>
          <a:bodyPr wrap="square">
            <a:spAutoFit/>
          </a:bodyPr>
          <a:lstStyle/>
          <a:p>
            <a:r>
              <a:rPr lang="en-US" dirty="0">
                <a:solidFill>
                  <a:srgbClr val="000000"/>
                </a:solidFill>
                <a:effectLst>
                  <a:glow rad="1905000">
                    <a:schemeClr val="bg1">
                      <a:alpha val="75455"/>
                    </a:schemeClr>
                  </a:glow>
                </a:effectLst>
              </a:rPr>
              <a:t>Resist </a:t>
            </a:r>
            <a:r>
              <a:rPr lang="en-US" dirty="0" err="1">
                <a:solidFill>
                  <a:srgbClr val="000000"/>
                </a:solidFill>
                <a:effectLst>
                  <a:glow rad="1905000">
                    <a:schemeClr val="bg1">
                      <a:alpha val="75455"/>
                    </a:schemeClr>
                  </a:glow>
                </a:effectLst>
              </a:rPr>
              <a:t>retraumatization</a:t>
            </a:r>
            <a:endParaRPr lang="en-US" dirty="0">
              <a:solidFill>
                <a:srgbClr val="000000"/>
              </a:solidFill>
              <a:effectLst>
                <a:glow rad="1905000">
                  <a:schemeClr val="bg1">
                    <a:alpha val="75455"/>
                  </a:schemeClr>
                </a:glow>
              </a:effectLst>
            </a:endParaRPr>
          </a:p>
        </p:txBody>
      </p:sp>
    </p:spTree>
    <p:extLst>
      <p:ext uri="{BB962C8B-B14F-4D97-AF65-F5344CB8AC3E}">
        <p14:creationId xmlns:p14="http://schemas.microsoft.com/office/powerpoint/2010/main" val="148345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20C1-E9B9-33DE-DF81-DE2DE7BF8F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4CE1AC-D158-2DAE-18AA-77E424A4C94E}"/>
              </a:ext>
            </a:extLst>
          </p:cNvPr>
          <p:cNvSpPr>
            <a:spLocks noGrp="1"/>
          </p:cNvSpPr>
          <p:nvPr>
            <p:ph idx="1"/>
          </p:nvPr>
        </p:nvSpPr>
        <p:spPr/>
        <p:txBody>
          <a:bodyPr/>
          <a:lstStyle/>
          <a:p>
            <a:endParaRPr lang="en-US"/>
          </a:p>
        </p:txBody>
      </p:sp>
      <p:pic>
        <p:nvPicPr>
          <p:cNvPr id="4" name="Picture 6" descr="Infographic: 6 Guiding Principles To A Trauma-Informed Approach | CDC">
            <a:extLst>
              <a:ext uri="{FF2B5EF4-FFF2-40B4-BE49-F238E27FC236}">
                <a16:creationId xmlns:a16="http://schemas.microsoft.com/office/drawing/2014/main" id="{25CFA49F-9FCB-2AB3-D25F-B89C305B79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4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4F3F-F559-574B-B1D6-264168864CF4}"/>
              </a:ext>
            </a:extLst>
          </p:cNvPr>
          <p:cNvSpPr>
            <a:spLocks noGrp="1"/>
          </p:cNvSpPr>
          <p:nvPr>
            <p:ph type="title"/>
          </p:nvPr>
        </p:nvSpPr>
        <p:spPr>
          <a:xfrm>
            <a:off x="838200" y="555625"/>
            <a:ext cx="10515600" cy="1325563"/>
          </a:xfrm>
        </p:spPr>
        <p:txBody>
          <a:bodyPr>
            <a:noAutofit/>
          </a:bodyPr>
          <a:lstStyle/>
          <a:p>
            <a:r>
              <a:rPr lang="en-US" sz="5000" dirty="0"/>
              <a:t>Breakaway activities</a:t>
            </a:r>
          </a:p>
        </p:txBody>
      </p:sp>
      <p:sp>
        <p:nvSpPr>
          <p:cNvPr id="7" name="Content Placeholder 6">
            <a:extLst>
              <a:ext uri="{FF2B5EF4-FFF2-40B4-BE49-F238E27FC236}">
                <a16:creationId xmlns:a16="http://schemas.microsoft.com/office/drawing/2014/main" id="{9326DFE8-5CB6-5BF5-65CA-63F372A3D4DA}"/>
              </a:ext>
            </a:extLst>
          </p:cNvPr>
          <p:cNvSpPr>
            <a:spLocks noGrp="1"/>
          </p:cNvSpPr>
          <p:nvPr>
            <p:ph idx="1"/>
          </p:nvPr>
        </p:nvSpPr>
        <p:spPr>
          <a:xfrm>
            <a:off x="1023938" y="2289638"/>
            <a:ext cx="6005513" cy="3851606"/>
          </a:xfrm>
        </p:spPr>
        <p:txBody>
          <a:bodyPr>
            <a:normAutofit/>
          </a:bodyPr>
          <a:lstStyle/>
          <a:p>
            <a:r>
              <a:rPr lang="en-US" sz="2800" dirty="0"/>
              <a:t>Split into role-playing groups </a:t>
            </a:r>
            <a:r>
              <a:rPr lang="en-US" sz="2800"/>
              <a:t>of 5</a:t>
            </a:r>
            <a:endParaRPr lang="en-US" sz="2800" dirty="0"/>
          </a:p>
          <a:p>
            <a:r>
              <a:rPr lang="en-US" sz="2800" dirty="0"/>
              <a:t>If preferred, you can select from a variety of self-reflection exercises</a:t>
            </a:r>
          </a:p>
          <a:p>
            <a:r>
              <a:rPr lang="en-US" sz="2800" dirty="0"/>
              <a:t>Using your phone camera, scan the QR code to choose an activity</a:t>
            </a:r>
          </a:p>
          <a:p>
            <a:r>
              <a:rPr lang="en-US" sz="2800" dirty="0"/>
              <a:t>We will regroup in 25 minutes to discuss key takeaways </a:t>
            </a:r>
          </a:p>
        </p:txBody>
      </p:sp>
      <p:sp>
        <p:nvSpPr>
          <p:cNvPr id="4" name="Rectangle 3">
            <a:extLst>
              <a:ext uri="{FF2B5EF4-FFF2-40B4-BE49-F238E27FC236}">
                <a16:creationId xmlns:a16="http://schemas.microsoft.com/office/drawing/2014/main" id="{97AE872F-4D5D-92E0-C78C-31A8D8EFEF2E}"/>
              </a:ext>
            </a:extLst>
          </p:cNvPr>
          <p:cNvSpPr/>
          <p:nvPr/>
        </p:nvSpPr>
        <p:spPr>
          <a:xfrm>
            <a:off x="7330191" y="2289638"/>
            <a:ext cx="3612629" cy="34946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QR Code to website with role-playing and individual self reflection exercises. Alternatively, can use paper handouts.</a:t>
            </a:r>
          </a:p>
        </p:txBody>
      </p:sp>
      <p:pic>
        <p:nvPicPr>
          <p:cNvPr id="3" name="Picture 2">
            <a:extLst>
              <a:ext uri="{FF2B5EF4-FFF2-40B4-BE49-F238E27FC236}">
                <a16:creationId xmlns:a16="http://schemas.microsoft.com/office/drawing/2014/main" id="{D7FE832C-5BE6-4FC4-543C-019F0704D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050" y="2231232"/>
            <a:ext cx="3910012" cy="3910012"/>
          </a:xfrm>
          <a:prstGeom prst="rect">
            <a:avLst/>
          </a:prstGeom>
        </p:spPr>
      </p:pic>
    </p:spTree>
    <p:extLst>
      <p:ext uri="{BB962C8B-B14F-4D97-AF65-F5344CB8AC3E}">
        <p14:creationId xmlns:p14="http://schemas.microsoft.com/office/powerpoint/2010/main" val="73478898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{357DDD14-9322-F440-9E26-86B935B78C01}tf10001120</Template>
  <TotalTime>440</TotalTime>
  <Words>857</Words>
  <Application>Microsoft Macintosh PowerPoint</Application>
  <PresentationFormat>Widescreen</PresentationFormat>
  <Paragraphs>75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Lucida Bright</vt:lpstr>
      <vt:lpstr>Parcel</vt:lpstr>
      <vt:lpstr>Transforming the Hospital into a Trauma-Informed Environment</vt:lpstr>
      <vt:lpstr>Objectives</vt:lpstr>
      <vt:lpstr>PowerPoint Presentation</vt:lpstr>
      <vt:lpstr>PowerPoint Presentation</vt:lpstr>
      <vt:lpstr>PowerPoint Presentation</vt:lpstr>
      <vt:lpstr>PowerPoint Presentation</vt:lpstr>
      <vt:lpstr>PowerPoint Presentation</vt:lpstr>
      <vt:lpstr>PowerPoint Presentation</vt:lpstr>
      <vt:lpstr>Breakaway activities</vt:lpstr>
      <vt:lpstr>OPEN FORUM</vt:lpstr>
      <vt:lpstr>MEDICE, CURA TE IPSUM…</vt:lpstr>
      <vt:lpstr>End Logo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subject/>
  <dc:creator/>
  <cp:keywords/>
  <dc:description/>
  <cp:lastModifiedBy>Avi Kopstick</cp:lastModifiedBy>
  <cp:revision>35</cp:revision>
  <dcterms:created xsi:type="dcterms:W3CDTF">2022-07-27T20:31:19Z</dcterms:created>
  <dcterms:modified xsi:type="dcterms:W3CDTF">2023-10-31T20:50:29Z</dcterms:modified>
  <cp:category/>
</cp:coreProperties>
</file>